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6" r:id="rId1"/>
  </p:sldMasterIdLst>
  <p:notesMasterIdLst>
    <p:notesMasterId r:id="rId28"/>
  </p:notesMasterIdLst>
  <p:sldIdLst>
    <p:sldId id="256" r:id="rId2"/>
    <p:sldId id="270" r:id="rId3"/>
    <p:sldId id="271" r:id="rId4"/>
    <p:sldId id="292" r:id="rId5"/>
    <p:sldId id="258" r:id="rId6"/>
    <p:sldId id="272" r:id="rId7"/>
    <p:sldId id="273" r:id="rId8"/>
    <p:sldId id="275" r:id="rId9"/>
    <p:sldId id="277" r:id="rId10"/>
    <p:sldId id="280" r:id="rId11"/>
    <p:sldId id="279" r:id="rId12"/>
    <p:sldId id="293" r:id="rId13"/>
    <p:sldId id="281" r:id="rId14"/>
    <p:sldId id="282" r:id="rId15"/>
    <p:sldId id="283" r:id="rId16"/>
    <p:sldId id="284" r:id="rId17"/>
    <p:sldId id="285" r:id="rId18"/>
    <p:sldId id="286" r:id="rId19"/>
    <p:sldId id="294" r:id="rId20"/>
    <p:sldId id="287" r:id="rId21"/>
    <p:sldId id="296" r:id="rId22"/>
    <p:sldId id="297" r:id="rId23"/>
    <p:sldId id="288" r:id="rId24"/>
    <p:sldId id="289" r:id="rId25"/>
    <p:sldId id="295" r:id="rId26"/>
    <p:sldId id="29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37C8"/>
    <a:srgbClr val="2727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58"/>
  </p:normalViewPr>
  <p:slideViewPr>
    <p:cSldViewPr snapToGrid="0">
      <p:cViewPr varScale="1">
        <p:scale>
          <a:sx n="92" d="100"/>
          <a:sy n="92" d="100"/>
        </p:scale>
        <p:origin x="78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45D7B5-CBA5-4956-A231-1CEAF656D9A7}" type="datetimeFigureOut">
              <a:rPr lang="en-US" smtClean="0"/>
              <a:t>7/18/22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6737DA-522E-41E7-B3D6-5601F45B6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349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737DA-522E-41E7-B3D6-5601F45B628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219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46A9C9BD-F615-4371-97F9-CCA4E97BC09A}" type="datetimeFigureOut">
              <a:rPr lang="en-GB" smtClean="0"/>
              <a:t>18/07/2022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BEE6D773-38E1-47AA-8F73-3F90847089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0429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9C9BD-F615-4371-97F9-CCA4E97BC09A}" type="datetimeFigureOut">
              <a:rPr lang="en-GB" smtClean="0"/>
              <a:t>18/07/2022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6D773-38E1-47AA-8F73-3F90847089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0333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9C9BD-F615-4371-97F9-CCA4E97BC09A}" type="datetimeFigureOut">
              <a:rPr lang="en-GB" smtClean="0"/>
              <a:t>18/07/2022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6D773-38E1-47AA-8F73-3F90847089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96443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9C9BD-F615-4371-97F9-CCA4E97BC09A}" type="datetimeFigureOut">
              <a:rPr lang="en-GB" smtClean="0"/>
              <a:t>18/07/2022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6D773-38E1-47AA-8F73-3F90847089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65751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9C9BD-F615-4371-97F9-CCA4E97BC09A}" type="datetimeFigureOut">
              <a:rPr lang="en-GB" smtClean="0"/>
              <a:t>18/07/2022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6D773-38E1-47AA-8F73-3F90847089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77860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9C9BD-F615-4371-97F9-CCA4E97BC09A}" type="datetimeFigureOut">
              <a:rPr lang="en-GB" smtClean="0"/>
              <a:t>18/07/2022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6D773-38E1-47AA-8F73-3F90847089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48843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9C9BD-F615-4371-97F9-CCA4E97BC09A}" type="datetimeFigureOut">
              <a:rPr lang="en-GB" smtClean="0"/>
              <a:t>18/07/2022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6D773-38E1-47AA-8F73-3F90847089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15140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9C9BD-F615-4371-97F9-CCA4E97BC09A}" type="datetimeFigureOut">
              <a:rPr lang="en-GB" smtClean="0"/>
              <a:t>18/07/2022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6D773-38E1-47AA-8F73-3F90847089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92984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9C9BD-F615-4371-97F9-CCA4E97BC09A}" type="datetimeFigureOut">
              <a:rPr lang="en-GB" smtClean="0"/>
              <a:t>18/07/2022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6D773-38E1-47AA-8F73-3F90847089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5895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9C9BD-F615-4371-97F9-CCA4E97BC09A}" type="datetimeFigureOut">
              <a:rPr lang="en-GB" smtClean="0"/>
              <a:t>18/07/2022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6D773-38E1-47AA-8F73-3F90847089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8335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9C9BD-F615-4371-97F9-CCA4E97BC09A}" type="datetimeFigureOut">
              <a:rPr lang="en-GB" smtClean="0"/>
              <a:t>18/07/2022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6D773-38E1-47AA-8F73-3F90847089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7680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9C9BD-F615-4371-97F9-CCA4E97BC09A}" type="datetimeFigureOut">
              <a:rPr lang="en-GB" smtClean="0"/>
              <a:t>18/07/2022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6D773-38E1-47AA-8F73-3F90847089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1665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9C9BD-F615-4371-97F9-CCA4E97BC09A}" type="datetimeFigureOut">
              <a:rPr lang="en-GB" smtClean="0"/>
              <a:t>18/07/2022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6D773-38E1-47AA-8F73-3F90847089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338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9C9BD-F615-4371-97F9-CCA4E97BC09A}" type="datetimeFigureOut">
              <a:rPr lang="en-GB" smtClean="0"/>
              <a:t>18/07/2022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6D773-38E1-47AA-8F73-3F90847089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7578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9C9BD-F615-4371-97F9-CCA4E97BC09A}" type="datetimeFigureOut">
              <a:rPr lang="en-GB" smtClean="0"/>
              <a:t>18/07/2022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6D773-38E1-47AA-8F73-3F90847089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7068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9C9BD-F615-4371-97F9-CCA4E97BC09A}" type="datetimeFigureOut">
              <a:rPr lang="en-GB" smtClean="0"/>
              <a:t>18/07/2022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6D773-38E1-47AA-8F73-3F90847089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2831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9C9BD-F615-4371-97F9-CCA4E97BC09A}" type="datetimeFigureOut">
              <a:rPr lang="en-GB" smtClean="0"/>
              <a:t>18/07/2022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6D773-38E1-47AA-8F73-3F90847089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5888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46A9C9BD-F615-4371-97F9-CCA4E97BC09A}" type="datetimeFigureOut">
              <a:rPr lang="en-GB" smtClean="0"/>
              <a:t>18/07/2022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BEE6D773-38E1-47AA-8F73-3F90847089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9188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  <p:sldLayoutId id="2147483978" r:id="rId12"/>
    <p:sldLayoutId id="2147483979" r:id="rId13"/>
    <p:sldLayoutId id="2147483980" r:id="rId14"/>
    <p:sldLayoutId id="2147483981" r:id="rId15"/>
    <p:sldLayoutId id="2147483982" r:id="rId16"/>
    <p:sldLayoutId id="214748398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0070C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mountain, nature, shore&#10;&#10;Description automatically generated">
            <a:extLst>
              <a:ext uri="{FF2B5EF4-FFF2-40B4-BE49-F238E27FC236}">
                <a16:creationId xmlns:a16="http://schemas.microsoft.com/office/drawing/2014/main" id="{9C531CE8-1332-CD14-1391-D678D6A4DE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60" y="462338"/>
            <a:ext cx="8096312" cy="5907640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1A125361-0711-BEA6-20EF-4AA31F51D7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734" y="4931764"/>
            <a:ext cx="2107081" cy="11161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25755B-96EF-4F2D-A81A-C67D15A701E6}"/>
              </a:ext>
            </a:extLst>
          </p:cNvPr>
          <p:cNvSpPr txBox="1"/>
          <p:nvPr/>
        </p:nvSpPr>
        <p:spPr>
          <a:xfrm>
            <a:off x="9209012" y="1761665"/>
            <a:ext cx="224252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inerva ModernRegular" panose="00000400000000000000" pitchFamily="2" charset="0"/>
                <a:ea typeface="Times New Roman" panose="02020603050405020304" pitchFamily="18" charset="0"/>
              </a:rPr>
              <a:t>Отель расположен среди пышной тропической зелени между Хаджарскими горами и Индийским Океаном</a:t>
            </a:r>
            <a:endParaRPr lang="en-US" sz="2000" dirty="0">
              <a:solidFill>
                <a:schemeClr val="bg1"/>
              </a:solidFill>
              <a:latin typeface="Minerva ModernRegular" panose="00000400000000000000" pitchFamily="2" charset="0"/>
              <a:ea typeface="Times New Roman" panose="02020603050405020304" pitchFamily="18" charset="0"/>
            </a:endParaRPr>
          </a:p>
          <a:p>
            <a:pPr lvl="0"/>
            <a:endParaRPr lang="en-GB" sz="2000" dirty="0">
              <a:solidFill>
                <a:schemeClr val="bg1"/>
              </a:solidFill>
              <a:latin typeface="Minerva ModernRegular" panose="00000400000000000000" pitchFamily="2" charset="0"/>
            </a:endParaRPr>
          </a:p>
        </p:txBody>
      </p:sp>
      <p:pic>
        <p:nvPicPr>
          <p:cNvPr id="8" name="Picture 7" descr="Logo, icon, sunburst chart&#10;&#10;Description automatically generated">
            <a:extLst>
              <a:ext uri="{FF2B5EF4-FFF2-40B4-BE49-F238E27FC236}">
                <a16:creationId xmlns:a16="http://schemas.microsoft.com/office/drawing/2014/main" id="{8164F6C7-CEF3-3B76-9416-791802A977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209" y="0"/>
            <a:ext cx="1184294" cy="117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0332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indoor, bed, ceiling, wall&#10;&#10;Description automatically generated">
            <a:extLst>
              <a:ext uri="{FF2B5EF4-FFF2-40B4-BE49-F238E27FC236}">
                <a16:creationId xmlns:a16="http://schemas.microsoft.com/office/drawing/2014/main" id="{BBAF48E3-6808-E65B-25FB-F1A60F1D4C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87" y="2338774"/>
            <a:ext cx="6381864" cy="42552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>
                <a:solidFill>
                  <a:schemeClr val="bg1"/>
                </a:solidFill>
                <a:latin typeface="Minerva ModernBold" panose="00000400000000000000" pitchFamily="2" charset="0"/>
              </a:rPr>
              <a:t>Семейные Смежные Номера</a:t>
            </a:r>
            <a:r>
              <a:rPr lang="en-US" sz="4000" b="1" dirty="0">
                <a:solidFill>
                  <a:schemeClr val="bg1"/>
                </a:solidFill>
                <a:latin typeface="Minerva ModernBold" panose="00000400000000000000" pitchFamily="2" charset="0"/>
              </a:rPr>
              <a:t> 76sqm</a:t>
            </a:r>
            <a:endParaRPr lang="en-GB" sz="4000" b="1" dirty="0">
              <a:solidFill>
                <a:schemeClr val="bg1"/>
              </a:solidFill>
              <a:latin typeface="Minerva ModernBold" panose="000004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70491" y="2299220"/>
            <a:ext cx="5321509" cy="31393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Расположение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–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Главное здание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и Шале</a:t>
            </a:r>
            <a:endParaRPr lang="en-US" dirty="0">
              <a:solidFill>
                <a:srgbClr val="27274E"/>
              </a:solidFill>
              <a:latin typeface="Minerva ModernRegular" panose="000004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Вид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–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Сад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и Океан</a:t>
            </a:r>
            <a:endParaRPr lang="en-US" dirty="0">
              <a:solidFill>
                <a:srgbClr val="27274E"/>
              </a:solidFill>
              <a:latin typeface="Minerva ModernRegular" panose="000004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Балкон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/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Терраса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–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Да</a:t>
            </a:r>
            <a:endParaRPr lang="en-US" dirty="0">
              <a:solidFill>
                <a:srgbClr val="27274E"/>
              </a:solidFill>
              <a:latin typeface="Minerva ModernRegular" panose="000004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Смежные Двери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–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Нет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Чайные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/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Кофейные принадлежности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–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Да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Спальные Места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– 1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спальня с большой кроватью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+ 1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 комната с двумя кроватями</a:t>
            </a:r>
            <a:endParaRPr lang="en-US" dirty="0">
              <a:solidFill>
                <a:srgbClr val="27274E"/>
              </a:solidFill>
              <a:latin typeface="Minerva ModernRegular" panose="000004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27274E"/>
              </a:solidFill>
              <a:latin typeface="Minerva ModernRegular" panose="00000400000000000000" pitchFamily="2" charset="0"/>
            </a:endParaRPr>
          </a:p>
          <a:p>
            <a:r>
              <a:rPr lang="ru-RU" b="1" dirty="0">
                <a:solidFill>
                  <a:srgbClr val="27274E"/>
                </a:solidFill>
                <a:latin typeface="Minerva ModernRegular" panose="00000400000000000000" pitchFamily="2" charset="0"/>
              </a:rPr>
              <a:t>Максимальная Вместимость</a:t>
            </a:r>
            <a:r>
              <a:rPr lang="en-US" b="1" dirty="0">
                <a:solidFill>
                  <a:srgbClr val="27274E"/>
                </a:solidFill>
                <a:latin typeface="Minerva ModernRegular" panose="00000400000000000000" pitchFamily="2" charset="0"/>
              </a:rPr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4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взрослых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+ 1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ребенок до 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12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лет или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5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взрослых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 </a:t>
            </a:r>
          </a:p>
        </p:txBody>
      </p:sp>
      <p:pic>
        <p:nvPicPr>
          <p:cNvPr id="5" name="Picture 4" descr="Logo, icon, sunburst chart&#10;&#10;Description automatically generated">
            <a:extLst>
              <a:ext uri="{FF2B5EF4-FFF2-40B4-BE49-F238E27FC236}">
                <a16:creationId xmlns:a16="http://schemas.microsoft.com/office/drawing/2014/main" id="{335E610F-8828-D589-3D84-B001E56271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209" y="0"/>
            <a:ext cx="1184294" cy="117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192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iving room with a large window&#10;&#10;Description automatically generated with low confidence">
            <a:extLst>
              <a:ext uri="{FF2B5EF4-FFF2-40B4-BE49-F238E27FC236}">
                <a16:creationId xmlns:a16="http://schemas.microsoft.com/office/drawing/2014/main" id="{880C10A9-8F64-CF23-2C64-CF82A75570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87" y="2338775"/>
            <a:ext cx="6386627" cy="42552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805" y="973668"/>
            <a:ext cx="9361562" cy="706964"/>
          </a:xfrm>
        </p:spPr>
        <p:txBody>
          <a:bodyPr/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Minerva ModernBold" panose="00000400000000000000" pitchFamily="2" charset="0"/>
              </a:rPr>
              <a:t>Спальный Номер Люкс с балконом </a:t>
            </a:r>
            <a:br>
              <a:rPr lang="ru-RU" sz="4000" b="1" dirty="0">
                <a:solidFill>
                  <a:schemeClr val="bg1"/>
                </a:solidFill>
                <a:latin typeface="Minerva ModernBold" panose="00000400000000000000" pitchFamily="2" charset="0"/>
              </a:rPr>
            </a:br>
            <a:r>
              <a:rPr lang="ru-RU" sz="4000" b="1" dirty="0">
                <a:solidFill>
                  <a:schemeClr val="bg1"/>
                </a:solidFill>
                <a:latin typeface="Minerva ModernBold" panose="00000400000000000000" pitchFamily="2" charset="0"/>
              </a:rPr>
              <a:t>с видом на океан</a:t>
            </a:r>
            <a:r>
              <a:rPr lang="en-US" sz="4000" b="1" dirty="0">
                <a:solidFill>
                  <a:schemeClr val="bg1"/>
                </a:solidFill>
                <a:latin typeface="Minerva ModernBold" panose="00000400000000000000" pitchFamily="2" charset="0"/>
              </a:rPr>
              <a:t> 68sqm</a:t>
            </a:r>
            <a:endParaRPr lang="en-GB" sz="4000" b="1" dirty="0">
              <a:solidFill>
                <a:schemeClr val="bg1"/>
              </a:solidFill>
              <a:latin typeface="Minerva ModernBold" panose="000004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70491" y="2299220"/>
            <a:ext cx="5321509" cy="3416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Комната с одной кроватью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– 8 (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с большим диваном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Расположение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–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Главное Здание</a:t>
            </a:r>
            <a:endParaRPr lang="en-US" dirty="0">
              <a:solidFill>
                <a:srgbClr val="27274E"/>
              </a:solidFill>
              <a:latin typeface="Minerva ModernRegular" panose="000004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Вид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–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Океан</a:t>
            </a:r>
            <a:endParaRPr lang="en-US" dirty="0">
              <a:solidFill>
                <a:srgbClr val="27274E"/>
              </a:solidFill>
              <a:latin typeface="Minerva ModernRegular" panose="000004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Балкон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–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Да</a:t>
            </a:r>
            <a:endParaRPr lang="en-US" dirty="0">
              <a:solidFill>
                <a:srgbClr val="27274E"/>
              </a:solidFill>
              <a:latin typeface="Minerva ModernRegular" panose="000004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Смежные Двери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–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Да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Чайные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/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Кофейные принадлежности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–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Да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Душевая кабина или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ванная с душем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27274E"/>
              </a:solidFill>
              <a:latin typeface="Minerva ModernRegular" panose="00000400000000000000" pitchFamily="2" charset="0"/>
            </a:endParaRPr>
          </a:p>
          <a:p>
            <a:r>
              <a:rPr lang="ru-RU" b="1" dirty="0">
                <a:solidFill>
                  <a:srgbClr val="27274E"/>
                </a:solidFill>
                <a:latin typeface="Minerva ModernRegular" panose="00000400000000000000" pitchFamily="2" charset="0"/>
              </a:rPr>
              <a:t>Максимальная Вместимость</a:t>
            </a:r>
            <a:r>
              <a:rPr lang="en-US" b="1" dirty="0">
                <a:solidFill>
                  <a:srgbClr val="27274E"/>
                </a:solidFill>
                <a:latin typeface="Minerva ModernRegular" panose="00000400000000000000" pitchFamily="2" charset="0"/>
              </a:rPr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Комната с одной кроватью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– 2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взрослых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+ 2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детей до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12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 лет или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3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взрослых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</a:t>
            </a:r>
          </a:p>
        </p:txBody>
      </p:sp>
      <p:pic>
        <p:nvPicPr>
          <p:cNvPr id="5" name="Picture 4" descr="Logo, icon, sunburst chart&#10;&#10;Description automatically generated">
            <a:extLst>
              <a:ext uri="{FF2B5EF4-FFF2-40B4-BE49-F238E27FC236}">
                <a16:creationId xmlns:a16="http://schemas.microsoft.com/office/drawing/2014/main" id="{2B05FDAF-EE86-33E2-C653-CB84C26F32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209" y="0"/>
            <a:ext cx="1184294" cy="117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816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0070C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1047F10D-AD4F-3A57-A0B5-D35E5CC69C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734" y="4931764"/>
            <a:ext cx="2107081" cy="111614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A54FB45-1F2A-0453-6E57-F7AAF1F258D8}"/>
              </a:ext>
            </a:extLst>
          </p:cNvPr>
          <p:cNvSpPr txBox="1">
            <a:spLocks/>
          </p:cNvSpPr>
          <p:nvPr/>
        </p:nvSpPr>
        <p:spPr bwMode="gray">
          <a:xfrm>
            <a:off x="1715293" y="3244066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/>
            <a:r>
              <a:rPr lang="ru-RU" sz="6000" b="1" dirty="0">
                <a:solidFill>
                  <a:schemeClr val="bg1"/>
                </a:solidFill>
                <a:latin typeface="Minerva ModernRegular" panose="00000400000000000000" pitchFamily="2" charset="0"/>
                <a:ea typeface="+mn-ea"/>
                <a:cs typeface="+mn-cs"/>
              </a:rPr>
              <a:t>Рестораны и Бары</a:t>
            </a:r>
            <a:endParaRPr lang="en-GB" sz="6000" b="1" dirty="0">
              <a:solidFill>
                <a:schemeClr val="bg1"/>
              </a:solidFill>
              <a:latin typeface="Minerva ModernRegular" panose="00000400000000000000" pitchFamily="2" charset="0"/>
              <a:ea typeface="+mn-ea"/>
              <a:cs typeface="+mn-cs"/>
            </a:endParaRPr>
          </a:p>
        </p:txBody>
      </p:sp>
      <p:pic>
        <p:nvPicPr>
          <p:cNvPr id="4" name="Picture 3" descr="Logo, icon, sunburst chart&#10;&#10;Description automatically generated">
            <a:extLst>
              <a:ext uri="{FF2B5EF4-FFF2-40B4-BE49-F238E27FC236}">
                <a16:creationId xmlns:a16="http://schemas.microsoft.com/office/drawing/2014/main" id="{CDAD0AFE-EB05-E90B-50E1-284E3AD882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209" y="0"/>
            <a:ext cx="1184294" cy="117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5795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floor, indoor&#10;&#10;Description automatically generated">
            <a:extLst>
              <a:ext uri="{FF2B5EF4-FFF2-40B4-BE49-F238E27FC236}">
                <a16:creationId xmlns:a16="http://schemas.microsoft.com/office/drawing/2014/main" id="{27503BDF-344F-37ED-C09E-10C9148C80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73" y="2374906"/>
            <a:ext cx="6378646" cy="42524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077" y="755372"/>
            <a:ext cx="10012132" cy="839639"/>
          </a:xfrm>
        </p:spPr>
        <p:txBody>
          <a:bodyPr/>
          <a:lstStyle/>
          <a:p>
            <a:pPr algn="r"/>
            <a:r>
              <a:rPr lang="ru-RU" sz="4000" b="1" dirty="0">
                <a:solidFill>
                  <a:schemeClr val="bg1"/>
                </a:solidFill>
                <a:latin typeface="Minerva ModernBold" panose="00000400000000000000" pitchFamily="2" charset="0"/>
              </a:rPr>
              <a:t>Ресторан </a:t>
            </a:r>
            <a:r>
              <a:rPr lang="en-US" sz="4000" b="1" dirty="0">
                <a:solidFill>
                  <a:schemeClr val="bg1"/>
                </a:solidFill>
                <a:latin typeface="Minerva ModernBold" panose="00000400000000000000" pitchFamily="2" charset="0"/>
              </a:rPr>
              <a:t>Mozaique</a:t>
            </a:r>
            <a:r>
              <a:rPr lang="ru-RU" sz="4000" b="1" dirty="0">
                <a:solidFill>
                  <a:schemeClr val="bg1"/>
                </a:solidFill>
                <a:latin typeface="Minerva ModernBold" panose="00000400000000000000" pitchFamily="2" charset="0"/>
              </a:rPr>
              <a:t> – Шведский Стол</a:t>
            </a:r>
            <a:r>
              <a:rPr lang="en-US" sz="4000" b="1" dirty="0">
                <a:solidFill>
                  <a:schemeClr val="bg1"/>
                </a:solidFill>
                <a:latin typeface="Minerva ModernBold" panose="00000400000000000000" pitchFamily="2" charset="0"/>
              </a:rPr>
              <a:t> </a:t>
            </a:r>
            <a:endParaRPr lang="en-GB" sz="4000" b="1" dirty="0">
              <a:solidFill>
                <a:schemeClr val="bg1"/>
              </a:solidFill>
              <a:latin typeface="Minerva ModernBold" panose="000004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70491" y="2299220"/>
            <a:ext cx="5321509" cy="36933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Блюда международной кухни по системе Шведкий Стол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. </a:t>
            </a:r>
          </a:p>
          <a:p>
            <a:endParaRPr lang="en-US" dirty="0">
              <a:solidFill>
                <a:srgbClr val="27274E"/>
              </a:solidFill>
              <a:latin typeface="Minerva ModernRegular" panose="00000400000000000000" pitchFamily="2" charset="0"/>
            </a:endParaRPr>
          </a:p>
          <a:p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Количество мест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: 328</a:t>
            </a:r>
          </a:p>
          <a:p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Крытое помещение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/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Терраса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–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Да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</a:t>
            </a:r>
          </a:p>
          <a:p>
            <a:endParaRPr lang="en-US" dirty="0">
              <a:solidFill>
                <a:srgbClr val="27274E"/>
              </a:solidFill>
              <a:latin typeface="Minerva ModernRegular" panose="00000400000000000000" pitchFamily="2" charset="0"/>
            </a:endParaRPr>
          </a:p>
          <a:p>
            <a:r>
              <a:rPr lang="ru-RU" b="1" dirty="0">
                <a:solidFill>
                  <a:srgbClr val="27274E"/>
                </a:solidFill>
                <a:latin typeface="Minerva ModernRegular" panose="00000400000000000000" pitchFamily="2" charset="0"/>
              </a:rPr>
              <a:t>Часы Работы</a:t>
            </a:r>
            <a:r>
              <a:rPr lang="en-US" b="1" dirty="0">
                <a:solidFill>
                  <a:srgbClr val="27274E"/>
                </a:solidFill>
                <a:latin typeface="Minerva ModernRegular" panose="00000400000000000000" pitchFamily="2" charset="0"/>
              </a:rPr>
              <a:t>:</a:t>
            </a:r>
            <a:b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</a:br>
            <a:r>
              <a:rPr lang="ru-RU" b="1" dirty="0">
                <a:solidFill>
                  <a:srgbClr val="27274E"/>
                </a:solidFill>
                <a:latin typeface="Minerva ModernRegular" panose="00000400000000000000" pitchFamily="2" charset="0"/>
              </a:rPr>
              <a:t>Завтрак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:</a:t>
            </a:r>
            <a:b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</a:b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Ежедневно 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06:30 - 10:30</a:t>
            </a:r>
            <a:b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</a:br>
            <a:r>
              <a:rPr lang="ru-RU" b="1" dirty="0">
                <a:solidFill>
                  <a:srgbClr val="27274E"/>
                </a:solidFill>
                <a:latin typeface="Minerva ModernRegular" panose="00000400000000000000" pitchFamily="2" charset="0"/>
              </a:rPr>
              <a:t>Обед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:</a:t>
            </a:r>
            <a:b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</a:b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Ежедневно 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12:30hrs - 15:00hrs</a:t>
            </a:r>
            <a:b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</a:br>
            <a:r>
              <a:rPr lang="ru-RU" b="1" dirty="0">
                <a:solidFill>
                  <a:srgbClr val="27274E"/>
                </a:solidFill>
                <a:latin typeface="Minerva ModernRegular" panose="00000400000000000000" pitchFamily="2" charset="0"/>
              </a:rPr>
              <a:t>Ужин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:</a:t>
            </a:r>
            <a:b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</a:b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Ежедневно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18:30 - 22:30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436F1DA-43E0-2BA7-607F-3095E3DC157C}"/>
              </a:ext>
            </a:extLst>
          </p:cNvPr>
          <p:cNvSpPr txBox="1">
            <a:spLocks/>
          </p:cNvSpPr>
          <p:nvPr/>
        </p:nvSpPr>
        <p:spPr bwMode="gray">
          <a:xfrm>
            <a:off x="1154953" y="1386144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b="1" dirty="0">
                <a:solidFill>
                  <a:schemeClr val="bg1"/>
                </a:solidFill>
                <a:latin typeface="Minerva ModernBold" panose="00000400000000000000" pitchFamily="2" charset="0"/>
              </a:rPr>
              <a:t>Международная Кухня</a:t>
            </a:r>
            <a:endParaRPr lang="en-GB" sz="2400" b="1" dirty="0">
              <a:solidFill>
                <a:schemeClr val="bg1"/>
              </a:solidFill>
              <a:latin typeface="Minerva ModernBold" panose="00000400000000000000" pitchFamily="2" charset="0"/>
            </a:endParaRPr>
          </a:p>
        </p:txBody>
      </p:sp>
      <p:pic>
        <p:nvPicPr>
          <p:cNvPr id="8" name="Picture 7" descr="Logo, icon, sunburst chart&#10;&#10;Description automatically generated">
            <a:extLst>
              <a:ext uri="{FF2B5EF4-FFF2-40B4-BE49-F238E27FC236}">
                <a16:creationId xmlns:a16="http://schemas.microsoft.com/office/drawing/2014/main" id="{38BAA5BF-957C-E324-50CD-5F924C83ED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209" y="0"/>
            <a:ext cx="1184294" cy="117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6282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alm, furniture, several&#10;&#10;Description automatically generated">
            <a:extLst>
              <a:ext uri="{FF2B5EF4-FFF2-40B4-BE49-F238E27FC236}">
                <a16:creationId xmlns:a16="http://schemas.microsoft.com/office/drawing/2014/main" id="{5EAFD4B0-28E1-6EA9-4809-0084666CA5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73" y="2374906"/>
            <a:ext cx="6383317" cy="42524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841115"/>
            <a:ext cx="8761413" cy="706964"/>
          </a:xfrm>
        </p:spPr>
        <p:txBody>
          <a:bodyPr/>
          <a:lstStyle/>
          <a:p>
            <a:r>
              <a:rPr lang="ru-RU" sz="4000" b="1" dirty="0">
                <a:solidFill>
                  <a:schemeClr val="bg1"/>
                </a:solidFill>
                <a:latin typeface="Minerva ModernBold" panose="00000400000000000000" pitchFamily="2" charset="0"/>
              </a:rPr>
              <a:t>Ресторан </a:t>
            </a:r>
            <a:r>
              <a:rPr lang="en-US" sz="4000" b="1" dirty="0">
                <a:solidFill>
                  <a:schemeClr val="bg1"/>
                </a:solidFill>
                <a:latin typeface="Minerva ModernBold" panose="00000400000000000000" pitchFamily="2" charset="0"/>
              </a:rPr>
              <a:t>Waves </a:t>
            </a:r>
            <a:endParaRPr lang="en-GB" sz="4000" b="1" dirty="0">
              <a:solidFill>
                <a:schemeClr val="bg1"/>
              </a:solidFill>
              <a:latin typeface="Minerva ModernBold" panose="000004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40161" y="2374906"/>
            <a:ext cx="5251840" cy="3416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Рыбный ресторан с панорамной террасой и видом на Индийский Океан, с большим выбором блюд из свежих морепродуктов.</a:t>
            </a:r>
            <a:endParaRPr lang="en-US" dirty="0">
              <a:solidFill>
                <a:srgbClr val="27274E"/>
              </a:solidFill>
              <a:latin typeface="Minerva ModernRegular" panose="00000400000000000000" pitchFamily="2" charset="0"/>
            </a:endParaRPr>
          </a:p>
          <a:p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Приглашение на романтический ужин при свечах на золотом песке, с красивым закатом над водами Индийского океана или тихий семейный ужин.</a:t>
            </a:r>
          </a:p>
          <a:p>
            <a:endParaRPr lang="en-US" dirty="0">
              <a:solidFill>
                <a:srgbClr val="27274E"/>
              </a:solidFill>
              <a:latin typeface="Minerva ModernRegular" panose="00000400000000000000" pitchFamily="2" charset="0"/>
            </a:endParaRPr>
          </a:p>
          <a:p>
            <a:r>
              <a:rPr lang="ru-RU" b="1" dirty="0">
                <a:solidFill>
                  <a:srgbClr val="27274E"/>
                </a:solidFill>
                <a:latin typeface="Minerva ModernRegular" panose="00000400000000000000" pitchFamily="2" charset="0"/>
              </a:rPr>
              <a:t>Меню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: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а-ля карт</a:t>
            </a:r>
          </a:p>
          <a:p>
            <a:endParaRPr lang="en-US" dirty="0">
              <a:solidFill>
                <a:srgbClr val="27274E"/>
              </a:solidFill>
              <a:latin typeface="Minerva ModernRegular" panose="00000400000000000000" pitchFamily="2" charset="0"/>
            </a:endParaRPr>
          </a:p>
          <a:p>
            <a:r>
              <a:rPr lang="ru-RU" b="1" dirty="0">
                <a:solidFill>
                  <a:srgbClr val="27274E"/>
                </a:solidFill>
                <a:latin typeface="Minerva ModernRegular" panose="00000400000000000000" pitchFamily="2" charset="0"/>
              </a:rPr>
              <a:t>Часы Работы</a:t>
            </a:r>
            <a:r>
              <a:rPr lang="en-US" b="1" dirty="0">
                <a:solidFill>
                  <a:srgbClr val="27274E"/>
                </a:solidFill>
                <a:latin typeface="Minerva ModernRegular" panose="00000400000000000000" pitchFamily="2" charset="0"/>
              </a:rPr>
              <a:t>:</a:t>
            </a:r>
          </a:p>
          <a:p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Ежедневно 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18:30 - 23:00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436F1DA-43E0-2BA7-607F-3095E3DC157C}"/>
              </a:ext>
            </a:extLst>
          </p:cNvPr>
          <p:cNvSpPr txBox="1">
            <a:spLocks/>
          </p:cNvSpPr>
          <p:nvPr/>
        </p:nvSpPr>
        <p:spPr bwMode="gray">
          <a:xfrm>
            <a:off x="1154953" y="1386144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b="1" dirty="0">
                <a:solidFill>
                  <a:schemeClr val="bg1"/>
                </a:solidFill>
                <a:latin typeface="Minerva ModernBold" panose="00000400000000000000" pitchFamily="2" charset="0"/>
              </a:rPr>
              <a:t>Рыбный Ресторан</a:t>
            </a:r>
            <a:endParaRPr lang="en-GB" sz="2400" b="1" dirty="0">
              <a:solidFill>
                <a:schemeClr val="bg1"/>
              </a:solidFill>
              <a:latin typeface="Minerva ModernBold" panose="00000400000000000000" pitchFamily="2" charset="0"/>
            </a:endParaRPr>
          </a:p>
        </p:txBody>
      </p:sp>
      <p:pic>
        <p:nvPicPr>
          <p:cNvPr id="7" name="Picture 6" descr="Logo, icon, sunburst chart&#10;&#10;Description automatically generated">
            <a:extLst>
              <a:ext uri="{FF2B5EF4-FFF2-40B4-BE49-F238E27FC236}">
                <a16:creationId xmlns:a16="http://schemas.microsoft.com/office/drawing/2014/main" id="{419CD473-8591-E5E0-D304-466A786F99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209" y="0"/>
            <a:ext cx="1184294" cy="117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9282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alm, furniture, several&#10;&#10;Description automatically generated">
            <a:extLst>
              <a:ext uri="{FF2B5EF4-FFF2-40B4-BE49-F238E27FC236}">
                <a16:creationId xmlns:a16="http://schemas.microsoft.com/office/drawing/2014/main" id="{5EAFD4B0-28E1-6EA9-4809-0084666CA5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73" y="2374906"/>
            <a:ext cx="6383317" cy="42524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841115"/>
            <a:ext cx="8761413" cy="706964"/>
          </a:xfrm>
        </p:spPr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  <a:latin typeface="Minerva ModernBold" panose="00000400000000000000" pitchFamily="2" charset="0"/>
              </a:rPr>
              <a:t>Bar Muda</a:t>
            </a:r>
            <a:endParaRPr lang="en-GB" sz="4000" b="1" dirty="0">
              <a:solidFill>
                <a:schemeClr val="bg1"/>
              </a:solidFill>
              <a:latin typeface="Minerva ModernBold" panose="000004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70491" y="2299220"/>
            <a:ext cx="5321509" cy="31393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Бар Muda современный бар с элементами колониального стиля,  один из самых популярных лаунж-баров Фуджейры. Насладитесь большим выбором напитков и коктейлей и одними из лучших сигар, доступных в этом прохладном месте с живой музыкой и приятной атмосферой.</a:t>
            </a:r>
            <a:endParaRPr lang="en-US" dirty="0">
              <a:solidFill>
                <a:srgbClr val="27274E"/>
              </a:solidFill>
              <a:latin typeface="Minerva ModernRegular" panose="00000400000000000000" pitchFamily="2" charset="0"/>
            </a:endParaRPr>
          </a:p>
          <a:p>
            <a:endParaRPr lang="en-US" dirty="0">
              <a:solidFill>
                <a:srgbClr val="27274E"/>
              </a:solidFill>
              <a:latin typeface="Minerva ModernRegular" panose="00000400000000000000" pitchFamily="2" charset="0"/>
            </a:endParaRPr>
          </a:p>
          <a:p>
            <a:r>
              <a:rPr lang="ru-RU" b="1" dirty="0">
                <a:solidFill>
                  <a:srgbClr val="27274E"/>
                </a:solidFill>
                <a:latin typeface="Minerva ModernRegular" panose="00000400000000000000" pitchFamily="2" charset="0"/>
              </a:rPr>
              <a:t>Часы Работы</a:t>
            </a:r>
            <a:r>
              <a:rPr lang="en-US" b="1" dirty="0">
                <a:solidFill>
                  <a:srgbClr val="27274E"/>
                </a:solidFill>
                <a:latin typeface="Minerva ModernRegular" panose="00000400000000000000" pitchFamily="2" charset="0"/>
              </a:rPr>
              <a:t>:</a:t>
            </a:r>
          </a:p>
          <a:p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Воскресенье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- Четверг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18:00 - 00:00</a:t>
            </a:r>
          </a:p>
          <a:p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Пятница - Суббота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18:00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 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- 01:00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436F1DA-43E0-2BA7-607F-3095E3DC157C}"/>
              </a:ext>
            </a:extLst>
          </p:cNvPr>
          <p:cNvSpPr txBox="1">
            <a:spLocks/>
          </p:cNvSpPr>
          <p:nvPr/>
        </p:nvSpPr>
        <p:spPr bwMode="gray">
          <a:xfrm>
            <a:off x="1154953" y="1386144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b="1" dirty="0">
                <a:solidFill>
                  <a:schemeClr val="bg1"/>
                </a:solidFill>
                <a:latin typeface="Minerva ModernBold" panose="00000400000000000000" pitchFamily="2" charset="0"/>
              </a:rPr>
              <a:t>Лаунж</a:t>
            </a:r>
            <a:r>
              <a:rPr lang="en-US" sz="2400" b="1" dirty="0">
                <a:solidFill>
                  <a:schemeClr val="bg1"/>
                </a:solidFill>
                <a:latin typeface="Minerva ModernBold" panose="00000400000000000000" pitchFamily="2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Minerva ModernBold" panose="00000400000000000000" pitchFamily="2" charset="0"/>
              </a:rPr>
              <a:t>Бар</a:t>
            </a:r>
            <a:r>
              <a:rPr lang="en-US" sz="2400" b="1" dirty="0">
                <a:solidFill>
                  <a:schemeClr val="bg1"/>
                </a:solidFill>
                <a:latin typeface="Minerva ModernBold" panose="00000400000000000000" pitchFamily="2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Minerva ModernBold" panose="00000400000000000000" pitchFamily="2" charset="0"/>
              </a:rPr>
              <a:t>с Террасой</a:t>
            </a:r>
            <a:endParaRPr lang="en-GB" sz="2400" b="1" dirty="0">
              <a:solidFill>
                <a:schemeClr val="bg1"/>
              </a:solidFill>
              <a:latin typeface="Minerva ModernBold" panose="00000400000000000000" pitchFamily="2" charset="0"/>
            </a:endParaRPr>
          </a:p>
        </p:txBody>
      </p:sp>
      <p:pic>
        <p:nvPicPr>
          <p:cNvPr id="7" name="Picture 6" descr="A picture containing text, floor, indoor, table&#10;&#10;Description automatically generated">
            <a:extLst>
              <a:ext uri="{FF2B5EF4-FFF2-40B4-BE49-F238E27FC236}">
                <a16:creationId xmlns:a16="http://schemas.microsoft.com/office/drawing/2014/main" id="{7815D9F2-C2D9-21DA-A81C-A00CAD1488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" r="6605" b="2315"/>
          <a:stretch/>
        </p:blipFill>
        <p:spPr>
          <a:xfrm>
            <a:off x="472272" y="2374905"/>
            <a:ext cx="6383317" cy="4252431"/>
          </a:xfrm>
          <a:prstGeom prst="rect">
            <a:avLst/>
          </a:prstGeom>
        </p:spPr>
      </p:pic>
      <p:pic>
        <p:nvPicPr>
          <p:cNvPr id="9" name="Picture 8" descr="Logo, icon, sunburst chart&#10;&#10;Description automatically generated">
            <a:extLst>
              <a:ext uri="{FF2B5EF4-FFF2-40B4-BE49-F238E27FC236}">
                <a16:creationId xmlns:a16="http://schemas.microsoft.com/office/drawing/2014/main" id="{A914CD80-4AF1-33AE-7AE9-AAEB46B52E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209" y="0"/>
            <a:ext cx="1184294" cy="117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4962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ky, outdoor, ground, building&#10;&#10;Description automatically generated">
            <a:extLst>
              <a:ext uri="{FF2B5EF4-FFF2-40B4-BE49-F238E27FC236}">
                <a16:creationId xmlns:a16="http://schemas.microsoft.com/office/drawing/2014/main" id="{9CAA78FB-2E67-6944-2DCB-52BA327DAC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" t="5105" r="2325"/>
          <a:stretch/>
        </p:blipFill>
        <p:spPr>
          <a:xfrm>
            <a:off x="472271" y="2374904"/>
            <a:ext cx="6383318" cy="42534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841115"/>
            <a:ext cx="8761413" cy="706964"/>
          </a:xfrm>
        </p:spPr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  <a:latin typeface="Minerva ModernBold" panose="00000400000000000000" pitchFamily="2" charset="0"/>
              </a:rPr>
              <a:t>Tropicana</a:t>
            </a:r>
            <a:endParaRPr lang="en-GB" sz="4000" b="1" dirty="0">
              <a:solidFill>
                <a:schemeClr val="bg1"/>
              </a:solidFill>
              <a:latin typeface="Minerva ModernBold" panose="000004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70491" y="2299220"/>
            <a:ext cx="5321509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Освежающие тропические коктейли и свежевыжатые охлажденные соки в залитом солнцем баре у бассейна. </a:t>
            </a:r>
            <a:endParaRPr lang="en-US" dirty="0">
              <a:solidFill>
                <a:srgbClr val="27274E"/>
              </a:solidFill>
              <a:latin typeface="Minerva ModernRegular" panose="00000400000000000000" pitchFamily="2" charset="0"/>
            </a:endParaRPr>
          </a:p>
          <a:p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Наслаждайтесь красотой и безмятежностью курортного спа-отеля Fujairah Rotana.</a:t>
            </a:r>
          </a:p>
          <a:p>
            <a:endParaRPr lang="en-US" dirty="0">
              <a:solidFill>
                <a:srgbClr val="27274E"/>
              </a:solidFill>
              <a:latin typeface="Minerva ModernRegular" panose="00000400000000000000" pitchFamily="2" charset="0"/>
            </a:endParaRPr>
          </a:p>
          <a:p>
            <a:r>
              <a:rPr lang="ru-RU" b="1" dirty="0">
                <a:solidFill>
                  <a:srgbClr val="27274E"/>
                </a:solidFill>
                <a:latin typeface="Minerva ModernRegular" panose="00000400000000000000" pitchFamily="2" charset="0"/>
              </a:rPr>
              <a:t>Часы Работы</a:t>
            </a:r>
            <a:r>
              <a:rPr lang="en-US" b="1" dirty="0">
                <a:solidFill>
                  <a:srgbClr val="27274E"/>
                </a:solidFill>
                <a:latin typeface="Minerva ModernRegular" panose="00000400000000000000" pitchFamily="2" charset="0"/>
              </a:rPr>
              <a:t>:</a:t>
            </a:r>
          </a:p>
          <a:p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Ежедневно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10:00hrs -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20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:00hrs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436F1DA-43E0-2BA7-607F-3095E3DC157C}"/>
              </a:ext>
            </a:extLst>
          </p:cNvPr>
          <p:cNvSpPr txBox="1">
            <a:spLocks/>
          </p:cNvSpPr>
          <p:nvPr/>
        </p:nvSpPr>
        <p:spPr bwMode="gray">
          <a:xfrm>
            <a:off x="1154953" y="1386144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b="1" dirty="0">
                <a:solidFill>
                  <a:schemeClr val="bg1"/>
                </a:solidFill>
                <a:latin typeface="Minerva ModernBold" panose="00000400000000000000" pitchFamily="2" charset="0"/>
              </a:rPr>
              <a:t>Бар в Бассейне</a:t>
            </a:r>
            <a:endParaRPr lang="en-GB" sz="2400" b="1" dirty="0">
              <a:solidFill>
                <a:schemeClr val="bg1"/>
              </a:solidFill>
              <a:latin typeface="Minerva ModernBold" panose="00000400000000000000" pitchFamily="2" charset="0"/>
            </a:endParaRPr>
          </a:p>
        </p:txBody>
      </p:sp>
      <p:pic>
        <p:nvPicPr>
          <p:cNvPr id="7" name="Picture 6" descr="Logo, icon, sunburst chart&#10;&#10;Description automatically generated">
            <a:extLst>
              <a:ext uri="{FF2B5EF4-FFF2-40B4-BE49-F238E27FC236}">
                <a16:creationId xmlns:a16="http://schemas.microsoft.com/office/drawing/2014/main" id="{7936EB4E-F088-1622-7D07-40EE390722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209" y="0"/>
            <a:ext cx="1184294" cy="117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4011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floor, indoor, ceiling, room&#10;&#10;Description automatically generated">
            <a:extLst>
              <a:ext uri="{FF2B5EF4-FFF2-40B4-BE49-F238E27FC236}">
                <a16:creationId xmlns:a16="http://schemas.microsoft.com/office/drawing/2014/main" id="{0C263972-C30E-C184-860E-A7F47EA52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71" y="2374903"/>
            <a:ext cx="6383318" cy="42555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841115"/>
            <a:ext cx="8761413" cy="706964"/>
          </a:xfrm>
        </p:spPr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  <a:latin typeface="Minerva ModernBold" panose="00000400000000000000" pitchFamily="2" charset="0"/>
              </a:rPr>
              <a:t>Sharkeys</a:t>
            </a:r>
            <a:endParaRPr lang="en-GB" sz="4000" b="1" dirty="0">
              <a:solidFill>
                <a:schemeClr val="bg1"/>
              </a:solidFill>
              <a:latin typeface="Minerva ModernBold" panose="000004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70491" y="2299220"/>
            <a:ext cx="5321509" cy="2862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Наслаждайтесь морским бризом в баре </a:t>
            </a:r>
            <a:r>
              <a:rPr lang="ru-RU" b="1" dirty="0">
                <a:solidFill>
                  <a:srgbClr val="27274E"/>
                </a:solidFill>
                <a:latin typeface="Minerva ModernRegular" panose="00000400000000000000" pitchFamily="2" charset="0"/>
              </a:rPr>
              <a:t>Sharkeys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 — идеальном месте для семей и компаний, ищущих уединения на пляже после жаркого дня в курортном спа-отеле </a:t>
            </a:r>
            <a:r>
              <a:rPr lang="ru-RU" b="1" dirty="0">
                <a:solidFill>
                  <a:srgbClr val="27274E"/>
                </a:solidFill>
                <a:latin typeface="Minerva ModernRegular" panose="00000400000000000000" pitchFamily="2" charset="0"/>
              </a:rPr>
              <a:t>Fujairah Rotana.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Наслаждайтесь кальяном после ужина в сопровождении живой музыки.</a:t>
            </a:r>
          </a:p>
          <a:p>
            <a:endParaRPr lang="en-US" dirty="0">
              <a:solidFill>
                <a:srgbClr val="27274E"/>
              </a:solidFill>
              <a:latin typeface="Minerva ModernRegular" panose="00000400000000000000" pitchFamily="2" charset="0"/>
            </a:endParaRPr>
          </a:p>
          <a:p>
            <a:r>
              <a:rPr lang="ru-RU" b="1" dirty="0">
                <a:solidFill>
                  <a:srgbClr val="27274E"/>
                </a:solidFill>
                <a:latin typeface="Minerva ModernRegular" panose="00000400000000000000" pitchFamily="2" charset="0"/>
              </a:rPr>
              <a:t>Время Работы</a:t>
            </a:r>
            <a:r>
              <a:rPr lang="en-US" b="1" dirty="0">
                <a:solidFill>
                  <a:srgbClr val="27274E"/>
                </a:solidFill>
                <a:latin typeface="Minerva ModernRegular" panose="00000400000000000000" pitchFamily="2" charset="0"/>
              </a:rPr>
              <a:t>:</a:t>
            </a:r>
          </a:p>
          <a:p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Воскресенье – Четверг - 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12:00 - 23:00</a:t>
            </a:r>
          </a:p>
          <a:p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Пятница 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&amp;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Суббота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12:00 - 00:00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436F1DA-43E0-2BA7-607F-3095E3DC157C}"/>
              </a:ext>
            </a:extLst>
          </p:cNvPr>
          <p:cNvSpPr txBox="1">
            <a:spLocks/>
          </p:cNvSpPr>
          <p:nvPr/>
        </p:nvSpPr>
        <p:spPr bwMode="gray">
          <a:xfrm>
            <a:off x="1154953" y="1386144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b="1" dirty="0">
                <a:solidFill>
                  <a:schemeClr val="bg1"/>
                </a:solidFill>
                <a:latin typeface="Minerva ModernBold" panose="00000400000000000000" pitchFamily="2" charset="0"/>
              </a:rPr>
              <a:t>Пляжный Бар-Ресторан</a:t>
            </a:r>
            <a:endParaRPr lang="en-GB" sz="2400" b="1" dirty="0">
              <a:solidFill>
                <a:schemeClr val="bg1"/>
              </a:solidFill>
              <a:latin typeface="Minerva ModernBold" panose="00000400000000000000" pitchFamily="2" charset="0"/>
            </a:endParaRPr>
          </a:p>
        </p:txBody>
      </p:sp>
      <p:pic>
        <p:nvPicPr>
          <p:cNvPr id="8" name="Picture 7" descr="Logo, icon, sunburst chart&#10;&#10;Description automatically generated">
            <a:extLst>
              <a:ext uri="{FF2B5EF4-FFF2-40B4-BE49-F238E27FC236}">
                <a16:creationId xmlns:a16="http://schemas.microsoft.com/office/drawing/2014/main" id="{52C5E8F6-49E8-EF67-6293-4ADB5C6B63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209" y="0"/>
            <a:ext cx="1184294" cy="117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7299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table&#10;&#10;Description automatically generated">
            <a:extLst>
              <a:ext uri="{FF2B5EF4-FFF2-40B4-BE49-F238E27FC236}">
                <a16:creationId xmlns:a16="http://schemas.microsoft.com/office/drawing/2014/main" id="{561998B9-CBF5-D97C-0BF4-E8C08BC8D9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71" y="2374903"/>
            <a:ext cx="6386647" cy="42555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841115"/>
            <a:ext cx="8761413" cy="706964"/>
          </a:xfrm>
        </p:spPr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  <a:latin typeface="Minerva ModernBold" panose="00000400000000000000" pitchFamily="2" charset="0"/>
              </a:rPr>
              <a:t>Al Falaj Lobby Café</a:t>
            </a:r>
            <a:endParaRPr lang="en-GB" sz="4000" b="1" dirty="0">
              <a:solidFill>
                <a:schemeClr val="bg1"/>
              </a:solidFill>
              <a:latin typeface="Minerva ModernBold" panose="000004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70491" y="2299220"/>
            <a:ext cx="5321509" cy="25853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Лучшее место для встречи с друзьями, коллегами или деловыми партнерами </a:t>
            </a:r>
          </a:p>
          <a:p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за чашкой кофе или чая в непринужденной обстановке. Побалуйте себя вкусной выпечкой или десертом приготовленными нашими кондитерами, как дома.</a:t>
            </a:r>
          </a:p>
          <a:p>
            <a:endParaRPr lang="en-US" dirty="0">
              <a:solidFill>
                <a:srgbClr val="27274E"/>
              </a:solidFill>
              <a:latin typeface="Minerva ModernRegular" panose="00000400000000000000" pitchFamily="2" charset="0"/>
            </a:endParaRPr>
          </a:p>
          <a:p>
            <a:r>
              <a:rPr lang="ru-RU" b="1" dirty="0">
                <a:solidFill>
                  <a:srgbClr val="27274E"/>
                </a:solidFill>
                <a:latin typeface="Minerva ModernRegular" panose="00000400000000000000" pitchFamily="2" charset="0"/>
              </a:rPr>
              <a:t>Часы Работы</a:t>
            </a:r>
            <a:r>
              <a:rPr lang="en-US" b="1" dirty="0">
                <a:solidFill>
                  <a:srgbClr val="27274E"/>
                </a:solidFill>
                <a:latin typeface="Minerva ModernRegular" panose="00000400000000000000" pitchFamily="2" charset="0"/>
              </a:rPr>
              <a:t>:</a:t>
            </a:r>
          </a:p>
          <a:p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Ежедневно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1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0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:00hrs - 20:00hrs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436F1DA-43E0-2BA7-607F-3095E3DC157C}"/>
              </a:ext>
            </a:extLst>
          </p:cNvPr>
          <p:cNvSpPr txBox="1">
            <a:spLocks/>
          </p:cNvSpPr>
          <p:nvPr/>
        </p:nvSpPr>
        <p:spPr bwMode="gray">
          <a:xfrm>
            <a:off x="1154953" y="1386144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b="1" dirty="0">
                <a:solidFill>
                  <a:schemeClr val="bg1"/>
                </a:solidFill>
                <a:latin typeface="Minerva ModernBold" panose="00000400000000000000" pitchFamily="2" charset="0"/>
              </a:rPr>
              <a:t>Легкие Закуски и Напитки</a:t>
            </a:r>
            <a:endParaRPr lang="en-GB" sz="2400" b="1" dirty="0">
              <a:solidFill>
                <a:schemeClr val="bg1"/>
              </a:solidFill>
              <a:latin typeface="Minerva ModernBold" panose="00000400000000000000" pitchFamily="2" charset="0"/>
            </a:endParaRPr>
          </a:p>
        </p:txBody>
      </p:sp>
      <p:pic>
        <p:nvPicPr>
          <p:cNvPr id="7" name="Picture 6" descr="Logo, icon, sunburst chart&#10;&#10;Description automatically generated">
            <a:extLst>
              <a:ext uri="{FF2B5EF4-FFF2-40B4-BE49-F238E27FC236}">
                <a16:creationId xmlns:a16="http://schemas.microsoft.com/office/drawing/2014/main" id="{5F347BBC-8B08-CA41-521F-547D41096B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209" y="0"/>
            <a:ext cx="1184294" cy="117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0637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0070C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1047F10D-AD4F-3A57-A0B5-D35E5CC69C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734" y="4931764"/>
            <a:ext cx="2107081" cy="111614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A54FB45-1F2A-0453-6E57-F7AAF1F258D8}"/>
              </a:ext>
            </a:extLst>
          </p:cNvPr>
          <p:cNvSpPr txBox="1">
            <a:spLocks/>
          </p:cNvSpPr>
          <p:nvPr/>
        </p:nvSpPr>
        <p:spPr bwMode="gray">
          <a:xfrm>
            <a:off x="1715293" y="3233791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/>
            <a:r>
              <a:rPr lang="ru-RU" sz="6000" b="1" dirty="0">
                <a:solidFill>
                  <a:schemeClr val="bg1"/>
                </a:solidFill>
                <a:latin typeface="Minerva ModernRegular" panose="00000400000000000000" pitchFamily="2" charset="0"/>
                <a:ea typeface="+mn-ea"/>
                <a:cs typeface="+mn-cs"/>
              </a:rPr>
              <a:t>Досуг</a:t>
            </a:r>
            <a:endParaRPr lang="en-GB" sz="6000" b="1" dirty="0">
              <a:solidFill>
                <a:schemeClr val="bg1"/>
              </a:solidFill>
              <a:latin typeface="Minerva ModernRegular" panose="00000400000000000000" pitchFamily="2" charset="0"/>
              <a:ea typeface="+mn-ea"/>
              <a:cs typeface="+mn-cs"/>
            </a:endParaRPr>
          </a:p>
        </p:txBody>
      </p:sp>
      <p:pic>
        <p:nvPicPr>
          <p:cNvPr id="4" name="Picture 3" descr="Logo, icon, sunburst chart&#10;&#10;Description automatically generated">
            <a:extLst>
              <a:ext uri="{FF2B5EF4-FFF2-40B4-BE49-F238E27FC236}">
                <a16:creationId xmlns:a16="http://schemas.microsoft.com/office/drawing/2014/main" id="{159A991A-DDA4-2816-1C48-B63277EE3F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209" y="0"/>
            <a:ext cx="1184294" cy="117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27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0070C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AE07CFF-E697-6384-9924-91433D9513EB}"/>
              </a:ext>
            </a:extLst>
          </p:cNvPr>
          <p:cNvSpPr txBox="1"/>
          <p:nvPr/>
        </p:nvSpPr>
        <p:spPr>
          <a:xfrm>
            <a:off x="1182750" y="1175192"/>
            <a:ext cx="989616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Minerva ModernRegular" panose="00000400000000000000" pitchFamily="2" charset="0"/>
                <a:ea typeface="Times New Roman" panose="02020603050405020304" pitchFamily="18" charset="0"/>
              </a:rPr>
              <a:t>Курорт в</a:t>
            </a:r>
            <a:r>
              <a:rPr lang="en-GB" sz="2000" dirty="0">
                <a:solidFill>
                  <a:schemeClr val="bg1"/>
                </a:solidFill>
                <a:latin typeface="Minerva ModernRegular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Minerva ModernRegular" panose="00000400000000000000" pitchFamily="2" charset="0"/>
                <a:ea typeface="Times New Roman" panose="02020603050405020304" pitchFamily="18" charset="0"/>
              </a:rPr>
              <a:t>колониальном стиле, окруженный пышной зеленью с комнатами -террасами, расположенными рядом с бассейном и пляжем</a:t>
            </a:r>
            <a:r>
              <a:rPr lang="en-GB" sz="2000" dirty="0">
                <a:solidFill>
                  <a:schemeClr val="bg1"/>
                </a:solidFill>
                <a:effectLst/>
                <a:latin typeface="Minerva ModernRegular" panose="00000400000000000000" pitchFamily="2" charset="0"/>
                <a:ea typeface="Times New Roman" panose="02020603050405020304" pitchFamily="18" charset="0"/>
              </a:rPr>
              <a:t>, </a:t>
            </a:r>
            <a:r>
              <a:rPr lang="ru-RU" sz="2000" dirty="0">
                <a:solidFill>
                  <a:schemeClr val="bg1"/>
                </a:solidFill>
                <a:effectLst/>
                <a:latin typeface="Minerva ModernRegular" panose="00000400000000000000" pitchFamily="2" charset="0"/>
                <a:ea typeface="Times New Roman" panose="02020603050405020304" pitchFamily="18" charset="0"/>
              </a:rPr>
              <a:t>а также с номерами с прямым выходом на пляж</a:t>
            </a:r>
            <a:endParaRPr lang="en-GB" sz="2000" dirty="0">
              <a:solidFill>
                <a:schemeClr val="bg1"/>
              </a:solidFill>
              <a:effectLst/>
              <a:latin typeface="Minerva ModernRegular" panose="00000400000000000000" pitchFamily="2" charset="0"/>
              <a:ea typeface="Times New Roman" panose="02020603050405020304" pitchFamily="18" charset="0"/>
            </a:endParaRPr>
          </a:p>
          <a:p>
            <a:pPr lvl="0"/>
            <a:endParaRPr lang="en-GB" sz="2000" dirty="0">
              <a:solidFill>
                <a:schemeClr val="bg1"/>
              </a:solidFill>
              <a:effectLst/>
              <a:latin typeface="Minerva ModernRegular" panose="00000400000000000000" pitchFamily="2" charset="0"/>
              <a:ea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Minerva ModernRegular" panose="00000400000000000000" pitchFamily="2" charset="0"/>
                <a:ea typeface="Times New Roman" panose="02020603050405020304" pitchFamily="18" charset="0"/>
              </a:rPr>
              <a:t>3 км общественного пляжа доступного для прогулок, а также</a:t>
            </a:r>
            <a:r>
              <a:rPr lang="en-GB" sz="2000" dirty="0">
                <a:solidFill>
                  <a:schemeClr val="bg1"/>
                </a:solidFill>
                <a:latin typeface="Minerva ModernRegular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Minerva ModernRegular" panose="00000400000000000000" pitchFamily="2" charset="0"/>
                <a:ea typeface="Times New Roman" panose="02020603050405020304" pitchFamily="18" charset="0"/>
              </a:rPr>
              <a:t>200 метровый отельный пляж </a:t>
            </a:r>
            <a:endParaRPr lang="en-US" sz="2000" dirty="0">
              <a:solidFill>
                <a:schemeClr val="bg1"/>
              </a:solidFill>
              <a:latin typeface="Minerva ModernRegular" panose="00000400000000000000" pitchFamily="2" charset="0"/>
              <a:ea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1"/>
              </a:solidFill>
              <a:effectLst/>
              <a:latin typeface="Minerva ModernRegular" panose="00000400000000000000" pitchFamily="2" charset="0"/>
              <a:ea typeface="Calibri" panose="020F050202020403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Minerva ModernRegular" panose="00000400000000000000" pitchFamily="2" charset="0"/>
                <a:ea typeface="Times New Roman" panose="02020603050405020304" pitchFamily="18" charset="0"/>
              </a:rPr>
              <a:t>Большинство комнат</a:t>
            </a:r>
            <a:r>
              <a:rPr lang="en-GB" sz="2000" dirty="0">
                <a:solidFill>
                  <a:schemeClr val="bg1"/>
                </a:solidFill>
                <a:effectLst/>
                <a:latin typeface="Minerva ModernRegular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effectLst/>
                <a:latin typeface="Minerva ModernRegular" panose="00000400000000000000" pitchFamily="2" charset="0"/>
                <a:ea typeface="Times New Roman" panose="02020603050405020304" pitchFamily="18" charset="0"/>
              </a:rPr>
              <a:t>объединены смежными дверями</a:t>
            </a:r>
            <a:r>
              <a:rPr lang="en-GB" sz="2000" dirty="0">
                <a:solidFill>
                  <a:schemeClr val="bg1"/>
                </a:solidFill>
                <a:effectLst/>
                <a:latin typeface="Minerva ModernRegular" panose="00000400000000000000" pitchFamily="2" charset="0"/>
                <a:ea typeface="Times New Roman" panose="02020603050405020304" pitchFamily="18" charset="0"/>
              </a:rPr>
              <a:t>,</a:t>
            </a:r>
            <a:r>
              <a:rPr lang="ru-RU" sz="2000" dirty="0">
                <a:solidFill>
                  <a:schemeClr val="bg1"/>
                </a:solidFill>
                <a:effectLst/>
                <a:latin typeface="Minerva ModernRegular" panose="00000400000000000000" pitchFamily="2" charset="0"/>
                <a:ea typeface="Times New Roman" panose="02020603050405020304" pitchFamily="18" charset="0"/>
              </a:rPr>
              <a:t> что очень удобно для семейного отдыха</a:t>
            </a:r>
          </a:p>
          <a:p>
            <a:pPr lvl="0"/>
            <a:endParaRPr lang="en-GB" sz="2000" dirty="0">
              <a:solidFill>
                <a:schemeClr val="bg1"/>
              </a:solidFill>
              <a:effectLst/>
              <a:latin typeface="Minerva ModernRegular" panose="00000400000000000000" pitchFamily="2" charset="0"/>
              <a:ea typeface="Calibri" panose="020F050202020403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Minerva ModernRegular" panose="00000400000000000000" pitchFamily="2" charset="0"/>
                <a:ea typeface="Times New Roman" panose="02020603050405020304" pitchFamily="18" charset="0"/>
              </a:rPr>
              <a:t>Номерной фонд с новой ремонтом</a:t>
            </a:r>
            <a:r>
              <a:rPr lang="en-GB" sz="2000" dirty="0">
                <a:solidFill>
                  <a:schemeClr val="bg1"/>
                </a:solidFill>
                <a:effectLst/>
                <a:latin typeface="Minerva ModernRegular" panose="00000400000000000000" pitchFamily="2" charset="0"/>
                <a:ea typeface="Times New Roman" panose="02020603050405020304" pitchFamily="18" charset="0"/>
              </a:rPr>
              <a:t>, </a:t>
            </a:r>
            <a:r>
              <a:rPr lang="ru-RU" sz="2000" dirty="0">
                <a:solidFill>
                  <a:schemeClr val="bg1"/>
                </a:solidFill>
                <a:effectLst/>
                <a:latin typeface="Minerva ModernRegular" panose="00000400000000000000" pitchFamily="2" charset="0"/>
                <a:ea typeface="Times New Roman" panose="02020603050405020304" pitchFamily="18" charset="0"/>
              </a:rPr>
              <a:t>а также </a:t>
            </a:r>
            <a:r>
              <a:rPr lang="ru-RU" sz="2000" dirty="0">
                <a:solidFill>
                  <a:schemeClr val="bg1"/>
                </a:solidFill>
                <a:latin typeface="Minerva ModernRegular" panose="00000400000000000000" pitchFamily="2" charset="0"/>
                <a:ea typeface="Times New Roman" panose="02020603050405020304" pitchFamily="18" charset="0"/>
              </a:rPr>
              <a:t>главный ресторан</a:t>
            </a:r>
            <a:r>
              <a:rPr lang="en-GB" sz="2000" dirty="0">
                <a:solidFill>
                  <a:schemeClr val="bg1"/>
                </a:solidFill>
                <a:effectLst/>
                <a:latin typeface="Minerva ModernRegular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effectLst/>
                <a:latin typeface="Minerva ModernRegular" panose="00000400000000000000" pitchFamily="2" charset="0"/>
                <a:ea typeface="Times New Roman" panose="02020603050405020304" pitchFamily="18" charset="0"/>
              </a:rPr>
              <a:t>с </a:t>
            </a:r>
            <a:r>
              <a:rPr lang="en-GB" sz="2000" dirty="0">
                <a:solidFill>
                  <a:schemeClr val="bg1"/>
                </a:solidFill>
                <a:effectLst/>
                <a:latin typeface="Minerva ModernRegular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effectLst/>
                <a:latin typeface="Minerva ModernRegular" panose="00000400000000000000" pitchFamily="2" charset="0"/>
                <a:ea typeface="Times New Roman" panose="02020603050405020304" pitchFamily="18" charset="0"/>
              </a:rPr>
              <a:t>залом и террасой на</a:t>
            </a:r>
            <a:r>
              <a:rPr lang="en-GB" sz="2000" dirty="0">
                <a:solidFill>
                  <a:schemeClr val="bg1"/>
                </a:solidFill>
                <a:effectLst/>
                <a:latin typeface="Minerva ModernRegular" panose="00000400000000000000" pitchFamily="2" charset="0"/>
                <a:ea typeface="Times New Roman" panose="02020603050405020304" pitchFamily="18" charset="0"/>
              </a:rPr>
              <a:t> 328 </a:t>
            </a:r>
            <a:r>
              <a:rPr lang="ru-RU" sz="2000" dirty="0">
                <a:solidFill>
                  <a:schemeClr val="bg1"/>
                </a:solidFill>
                <a:latin typeface="Minerva ModernRegular" panose="00000400000000000000" pitchFamily="2" charset="0"/>
                <a:ea typeface="Times New Roman" panose="02020603050405020304" pitchFamily="18" charset="0"/>
              </a:rPr>
              <a:t>человек</a:t>
            </a:r>
            <a:r>
              <a:rPr lang="en-GB" sz="2000" dirty="0">
                <a:solidFill>
                  <a:schemeClr val="bg1"/>
                </a:solidFill>
                <a:effectLst/>
                <a:latin typeface="Minerva ModernRegular" panose="00000400000000000000" pitchFamily="2" charset="0"/>
                <a:ea typeface="Times New Roman" panose="02020603050405020304" pitchFamily="18" charset="0"/>
              </a:rPr>
              <a:t>. </a:t>
            </a:r>
            <a:r>
              <a:rPr lang="ru-RU" sz="2000" dirty="0">
                <a:solidFill>
                  <a:schemeClr val="bg1"/>
                </a:solidFill>
                <a:effectLst/>
                <a:latin typeface="Minerva ModernRegular" panose="00000400000000000000" pitchFamily="2" charset="0"/>
                <a:ea typeface="Times New Roman" panose="02020603050405020304" pitchFamily="18" charset="0"/>
              </a:rPr>
              <a:t>Полная </a:t>
            </a:r>
            <a:r>
              <a:rPr lang="ru-RU" sz="2000" dirty="0">
                <a:solidFill>
                  <a:schemeClr val="bg1"/>
                </a:solidFill>
                <a:latin typeface="Minerva ModernRegular" panose="00000400000000000000" pitchFamily="2" charset="0"/>
                <a:ea typeface="Times New Roman" panose="02020603050405020304" pitchFamily="18" charset="0"/>
              </a:rPr>
              <a:t>реновация была произведена в</a:t>
            </a:r>
            <a:r>
              <a:rPr lang="en-GB" sz="2000" dirty="0">
                <a:solidFill>
                  <a:schemeClr val="bg1"/>
                </a:solidFill>
                <a:effectLst/>
                <a:latin typeface="Minerva ModernRegular" panose="00000400000000000000" pitchFamily="2" charset="0"/>
                <a:ea typeface="Times New Roman" panose="02020603050405020304" pitchFamily="18" charset="0"/>
              </a:rPr>
              <a:t> 2020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1"/>
              </a:solidFill>
              <a:effectLst/>
              <a:latin typeface="Minerva ModernRegular" panose="00000400000000000000" pitchFamily="2" charset="0"/>
              <a:ea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Minerva ModernRegular" panose="00000400000000000000" pitchFamily="2" charset="0"/>
                <a:ea typeface="Times New Roman" panose="02020603050405020304" pitchFamily="18" charset="0"/>
              </a:rPr>
              <a:t>Курорт идеально подходит</a:t>
            </a:r>
            <a:r>
              <a:rPr lang="en-GB" sz="2000" dirty="0">
                <a:solidFill>
                  <a:schemeClr val="bg1"/>
                </a:solidFill>
                <a:effectLst/>
                <a:latin typeface="Minerva ModernRegular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Minerva ModernRegular" panose="00000400000000000000" pitchFamily="2" charset="0"/>
                <a:ea typeface="Times New Roman" panose="02020603050405020304" pitchFamily="18" charset="0"/>
              </a:rPr>
              <a:t>для семейного</a:t>
            </a:r>
            <a:r>
              <a:rPr lang="en-GB" sz="2000" dirty="0">
                <a:solidFill>
                  <a:schemeClr val="bg1"/>
                </a:solidFill>
                <a:effectLst/>
                <a:latin typeface="Minerva ModernRegular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effectLst/>
                <a:latin typeface="Minerva ModernRegular" panose="00000400000000000000" pitchFamily="2" charset="0"/>
                <a:ea typeface="Times New Roman" panose="02020603050405020304" pitchFamily="18" charset="0"/>
              </a:rPr>
              <a:t>отдыха</a:t>
            </a:r>
            <a:endParaRPr lang="ru-RU" sz="2000" dirty="0">
              <a:solidFill>
                <a:schemeClr val="bg1"/>
              </a:solidFill>
              <a:latin typeface="Minerva ModernRegular" panose="00000400000000000000" pitchFamily="2" charset="0"/>
              <a:ea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1"/>
              </a:solidFill>
              <a:effectLst/>
              <a:latin typeface="Minerva ModernRegular" panose="00000400000000000000" pitchFamily="2" charset="0"/>
              <a:ea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Minerva ModernRegular" panose="00000400000000000000" pitchFamily="2" charset="0"/>
              </a:rPr>
              <a:t>2</a:t>
            </a:r>
            <a:r>
              <a:rPr lang="ru-RU" sz="2000" dirty="0">
                <a:solidFill>
                  <a:schemeClr val="bg1"/>
                </a:solidFill>
                <a:latin typeface="Minerva ModernRegular" panose="00000400000000000000" pitchFamily="2" charset="0"/>
              </a:rPr>
              <a:t> часа езды</a:t>
            </a:r>
            <a:r>
              <a:rPr lang="en-GB" sz="2000" dirty="0">
                <a:solidFill>
                  <a:schemeClr val="bg1"/>
                </a:solidFill>
                <a:latin typeface="Minerva ModernRegular" panose="00000400000000000000" pitchFamily="2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Minerva ModernRegular" panose="00000400000000000000" pitchFamily="2" charset="0"/>
              </a:rPr>
              <a:t>от Международного</a:t>
            </a:r>
            <a:r>
              <a:rPr lang="en-GB" sz="2000" dirty="0">
                <a:solidFill>
                  <a:schemeClr val="bg1"/>
                </a:solidFill>
                <a:latin typeface="Minerva ModernRegular" panose="00000400000000000000" pitchFamily="2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Minerva ModernRegular" panose="00000400000000000000" pitchFamily="2" charset="0"/>
              </a:rPr>
              <a:t>Аэропорта Дубаи</a:t>
            </a:r>
            <a:endParaRPr lang="en-GB" sz="2000" dirty="0">
              <a:solidFill>
                <a:schemeClr val="bg1"/>
              </a:solidFill>
              <a:latin typeface="Minerva ModernRegular" panose="00000400000000000000" pitchFamily="2" charset="0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7BE89F41-BE49-78E5-343D-3AB97F8B74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734" y="4931764"/>
            <a:ext cx="2107081" cy="11161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5F3AD4-20F4-6B15-F396-97B04AF6ED95}"/>
              </a:ext>
            </a:extLst>
          </p:cNvPr>
          <p:cNvSpPr txBox="1"/>
          <p:nvPr/>
        </p:nvSpPr>
        <p:spPr>
          <a:xfrm>
            <a:off x="3520987" y="651972"/>
            <a:ext cx="4958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Minerva ModernRegular" panose="00000400000000000000" pitchFamily="2" charset="0"/>
              </a:rPr>
              <a:t>Концепция Отеля</a:t>
            </a:r>
            <a:endParaRPr lang="en-GB" sz="2800" b="1" dirty="0">
              <a:solidFill>
                <a:schemeClr val="bg1"/>
              </a:solidFill>
              <a:latin typeface="Minerva ModernRegular" panose="00000400000000000000" pitchFamily="2" charset="0"/>
            </a:endParaRPr>
          </a:p>
        </p:txBody>
      </p:sp>
      <p:pic>
        <p:nvPicPr>
          <p:cNvPr id="7" name="Picture 6" descr="Logo, icon, sunburst chart&#10;&#10;Description automatically generated">
            <a:extLst>
              <a:ext uri="{FF2B5EF4-FFF2-40B4-BE49-F238E27FC236}">
                <a16:creationId xmlns:a16="http://schemas.microsoft.com/office/drawing/2014/main" id="{D58D4126-63C3-94AE-817D-6B1C2E47E2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209" y="0"/>
            <a:ext cx="1184294" cy="117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4567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uple of people sitting on a bed in a room&#10;&#10;Description automatically generated with low confidence">
            <a:extLst>
              <a:ext uri="{FF2B5EF4-FFF2-40B4-BE49-F238E27FC236}">
                <a16:creationId xmlns:a16="http://schemas.microsoft.com/office/drawing/2014/main" id="{CD7C5616-DCDF-4C51-840A-4798203C58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4"/>
          <a:stretch/>
        </p:blipFill>
        <p:spPr>
          <a:xfrm>
            <a:off x="472271" y="2374903"/>
            <a:ext cx="6383318" cy="42555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841115"/>
            <a:ext cx="8761413" cy="706964"/>
          </a:xfrm>
        </p:spPr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  <a:latin typeface="Minerva ModernBold" panose="00000400000000000000" pitchFamily="2" charset="0"/>
              </a:rPr>
              <a:t>Zen </a:t>
            </a:r>
            <a:r>
              <a:rPr lang="ru-RU" sz="4000" b="1" dirty="0">
                <a:solidFill>
                  <a:schemeClr val="bg1"/>
                </a:solidFill>
                <a:latin typeface="Minerva ModernBold" panose="00000400000000000000" pitchFamily="2" charset="0"/>
              </a:rPr>
              <a:t>Спа</a:t>
            </a:r>
            <a:endParaRPr lang="en-GB" sz="4000" b="1" dirty="0">
              <a:solidFill>
                <a:schemeClr val="bg1"/>
              </a:solidFill>
              <a:latin typeface="Minerva ModernBold" panose="000004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70491" y="2299220"/>
            <a:ext cx="5321509" cy="45243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Фирменные процедуры для женщин, мужчин и пар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11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массажных кабинетов</a:t>
            </a:r>
            <a:endParaRPr lang="en-US" dirty="0">
              <a:solidFill>
                <a:srgbClr val="27274E"/>
              </a:solidFill>
              <a:latin typeface="Minerva ModernRegular" panose="00000400000000000000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8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массажных комнат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(4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мужских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/4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женских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1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комната парного массажа</a:t>
            </a:r>
            <a:endParaRPr lang="en-US" dirty="0">
              <a:solidFill>
                <a:srgbClr val="27274E"/>
              </a:solidFill>
              <a:latin typeface="Minerva ModernRegular" panose="00000400000000000000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1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приватный лаунж </a:t>
            </a:r>
            <a:r>
              <a:rPr lang="ru-RU" b="1" dirty="0">
                <a:solidFill>
                  <a:srgbClr val="27274E"/>
                </a:solidFill>
                <a:latin typeface="Minerva ModernRegular" panose="00000400000000000000" pitchFamily="2" charset="0"/>
              </a:rPr>
              <a:t>Serenity Suite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1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комната Тайского массажа</a:t>
            </a:r>
            <a:endParaRPr lang="en-US" dirty="0">
              <a:solidFill>
                <a:srgbClr val="27274E"/>
              </a:solidFill>
              <a:latin typeface="Minerva ModernRegular" panose="000004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Марокканская баня, Ледяная комната и Сауна</a:t>
            </a:r>
            <a:endParaRPr lang="en-US" dirty="0">
              <a:solidFill>
                <a:srgbClr val="27274E"/>
              </a:solidFill>
              <a:latin typeface="Minerva ModernRegular" panose="00000400000000000000" pitchFamily="2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Отмеченный меджународными наградами</a:t>
            </a:r>
            <a:endParaRPr lang="en-US" dirty="0">
              <a:solidFill>
                <a:srgbClr val="27274E"/>
              </a:solidFill>
              <a:latin typeface="Minerva ModernRegular" panose="000004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Индивидуальные пакеты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Розничная продажа товаров</a:t>
            </a:r>
            <a:endParaRPr lang="en-US" dirty="0">
              <a:solidFill>
                <a:srgbClr val="27274E"/>
              </a:solidFill>
              <a:latin typeface="Minerva ModernRegular" panose="00000400000000000000" pitchFamily="2" charset="0"/>
            </a:endParaRPr>
          </a:p>
          <a:p>
            <a:endParaRPr lang="en-US" dirty="0">
              <a:solidFill>
                <a:srgbClr val="27274E"/>
              </a:solidFill>
              <a:latin typeface="Minerva ModernRegular" panose="00000400000000000000" pitchFamily="2" charset="0"/>
            </a:endParaRPr>
          </a:p>
          <a:p>
            <a:r>
              <a:rPr lang="ru-RU" b="1" dirty="0">
                <a:solidFill>
                  <a:srgbClr val="27274E"/>
                </a:solidFill>
                <a:latin typeface="Minerva ModernRegular" panose="00000400000000000000" pitchFamily="2" charset="0"/>
              </a:rPr>
              <a:t>Часы Работы</a:t>
            </a:r>
            <a:r>
              <a:rPr lang="en-US" b="1" dirty="0">
                <a:solidFill>
                  <a:srgbClr val="27274E"/>
                </a:solidFill>
                <a:latin typeface="Minerva ModernRegular" panose="00000400000000000000" pitchFamily="2" charset="0"/>
              </a:rPr>
              <a:t>:</a:t>
            </a:r>
          </a:p>
          <a:p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Ежедневно 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11:00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 - 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20:00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27274E"/>
              </a:solidFill>
              <a:latin typeface="Minerva ModernRegular" panose="00000400000000000000" pitchFamily="2" charset="0"/>
            </a:endParaRPr>
          </a:p>
        </p:txBody>
      </p:sp>
      <p:pic>
        <p:nvPicPr>
          <p:cNvPr id="5" name="Picture 4" descr="Logo, icon, sunburst chart&#10;&#10;Description automatically generated">
            <a:extLst>
              <a:ext uri="{FF2B5EF4-FFF2-40B4-BE49-F238E27FC236}">
                <a16:creationId xmlns:a16="http://schemas.microsoft.com/office/drawing/2014/main" id="{8040ABD6-3897-38C3-7F65-13FC2AFD23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209" y="0"/>
            <a:ext cx="1184294" cy="117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3151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port, indoor, exercise device&#10;&#10;Description automatically generated">
            <a:extLst>
              <a:ext uri="{FF2B5EF4-FFF2-40B4-BE49-F238E27FC236}">
                <a16:creationId xmlns:a16="http://schemas.microsoft.com/office/drawing/2014/main" id="{BC6164CA-7FF5-857F-A08C-77201862CF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71" y="2374903"/>
            <a:ext cx="6383318" cy="42524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841115"/>
            <a:ext cx="8761413" cy="706964"/>
          </a:xfrm>
        </p:spPr>
        <p:txBody>
          <a:bodyPr/>
          <a:lstStyle/>
          <a:p>
            <a:r>
              <a:rPr lang="ru-RU" sz="4000" b="1" dirty="0">
                <a:solidFill>
                  <a:schemeClr val="bg1"/>
                </a:solidFill>
                <a:latin typeface="Minerva ModernBold" panose="00000400000000000000" pitchFamily="2" charset="0"/>
              </a:rPr>
              <a:t>Фитнесс Клуб</a:t>
            </a:r>
            <a:endParaRPr lang="en-GB" sz="4000" b="1" dirty="0">
              <a:solidFill>
                <a:schemeClr val="bg1"/>
              </a:solidFill>
              <a:latin typeface="Minerva ModernBold" panose="000004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70491" y="2299220"/>
            <a:ext cx="5321509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Сауна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–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Мужская и женская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Раздевалки 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–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Мужская и женская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</a:t>
            </a:r>
            <a:endParaRPr lang="ru-RU" dirty="0">
              <a:solidFill>
                <a:srgbClr val="27274E"/>
              </a:solidFill>
              <a:latin typeface="Minerva ModernRegular" panose="000004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Полотенце и бутылка воды предоставляются на стойке рецепции по запросу.</a:t>
            </a:r>
            <a:endParaRPr lang="en-US" dirty="0">
              <a:solidFill>
                <a:srgbClr val="27274E"/>
              </a:solidFill>
              <a:latin typeface="Minerva ModernRegular" panose="000004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27274E"/>
              </a:solidFill>
              <a:latin typeface="Minerva ModernRegular" panose="00000400000000000000" pitchFamily="2" charset="0"/>
            </a:endParaRPr>
          </a:p>
          <a:p>
            <a:r>
              <a:rPr lang="ru-RU" b="1" dirty="0">
                <a:solidFill>
                  <a:srgbClr val="27274E"/>
                </a:solidFill>
                <a:latin typeface="Minerva ModernRegular" panose="00000400000000000000" pitchFamily="2" charset="0"/>
              </a:rPr>
              <a:t>Часы Работы</a:t>
            </a:r>
            <a:r>
              <a:rPr lang="en-US" b="1" dirty="0">
                <a:solidFill>
                  <a:srgbClr val="27274E"/>
                </a:solidFill>
                <a:latin typeface="Minerva ModernRegular" panose="00000400000000000000" pitchFamily="2" charset="0"/>
              </a:rPr>
              <a:t>:</a:t>
            </a:r>
          </a:p>
          <a:p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Ежедневно 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06:00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 - 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22:00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27274E"/>
              </a:solidFill>
              <a:latin typeface="Minerva ModernRegular" panose="00000400000000000000" pitchFamily="2" charset="0"/>
            </a:endParaRPr>
          </a:p>
        </p:txBody>
      </p:sp>
      <p:pic>
        <p:nvPicPr>
          <p:cNvPr id="9" name="Picture 8" descr="Logo, icon, sunburst chart&#10;&#10;Description automatically generated">
            <a:extLst>
              <a:ext uri="{FF2B5EF4-FFF2-40B4-BE49-F238E27FC236}">
                <a16:creationId xmlns:a16="http://schemas.microsoft.com/office/drawing/2014/main" id="{7C750614-8DE7-0022-A874-483E9244B7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209" y="0"/>
            <a:ext cx="1184294" cy="117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422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37C8">
            <a:alpha val="7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water, pool, swimming&#10;&#10;Description automatically generated">
            <a:extLst>
              <a:ext uri="{FF2B5EF4-FFF2-40B4-BE49-F238E27FC236}">
                <a16:creationId xmlns:a16="http://schemas.microsoft.com/office/drawing/2014/main" id="{E0550307-9DAE-B233-1DF8-EE2452DA2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71" y="2374902"/>
            <a:ext cx="6383318" cy="42576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841115"/>
            <a:ext cx="8761413" cy="706964"/>
          </a:xfrm>
        </p:spPr>
        <p:txBody>
          <a:bodyPr/>
          <a:lstStyle/>
          <a:p>
            <a:r>
              <a:rPr lang="ru-RU" sz="4000" b="1" dirty="0">
                <a:solidFill>
                  <a:schemeClr val="bg1"/>
                </a:solidFill>
                <a:latin typeface="Minerva ModernBold" panose="00000400000000000000" pitchFamily="2" charset="0"/>
              </a:rPr>
              <a:t>Бассейн</a:t>
            </a:r>
            <a:endParaRPr lang="en-GB" sz="4000" b="1" dirty="0">
              <a:solidFill>
                <a:schemeClr val="bg1"/>
              </a:solidFill>
              <a:latin typeface="Minerva ModernBold" panose="000004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70491" y="2299220"/>
            <a:ext cx="5321509" cy="31393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Большой Бассейн для Взрослых</a:t>
            </a:r>
            <a:endParaRPr lang="en-US" dirty="0">
              <a:solidFill>
                <a:srgbClr val="27274E"/>
              </a:solidFill>
              <a:latin typeface="Minerva ModernRegular" panose="000004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Детский Бассейн</a:t>
            </a:r>
            <a:endParaRPr lang="en-US" dirty="0">
              <a:solidFill>
                <a:srgbClr val="27274E"/>
              </a:solidFill>
              <a:latin typeface="Minerva ModernRegular" panose="000004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Водная Горка</a:t>
            </a:r>
            <a:endParaRPr lang="en-US" dirty="0">
              <a:solidFill>
                <a:srgbClr val="27274E"/>
              </a:solidFill>
              <a:latin typeface="Minerva ModernRegular" panose="00000400000000000000" pitchFamily="2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Бассейны с контролем температуры воды</a:t>
            </a:r>
            <a:endParaRPr lang="en-US" dirty="0">
              <a:solidFill>
                <a:srgbClr val="27274E"/>
              </a:solidFill>
              <a:latin typeface="Minerva ModernRegular" panose="000004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Полотенца выдаются в киоске для полотенец.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Лежаки- кабаны предоставляются для гостей бесплатно</a:t>
            </a:r>
            <a:endParaRPr lang="en-US" dirty="0">
              <a:solidFill>
                <a:srgbClr val="27274E"/>
              </a:solidFill>
              <a:latin typeface="Minerva ModernRegular" panose="000004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27274E"/>
              </a:solidFill>
              <a:latin typeface="Minerva ModernRegular" panose="00000400000000000000" pitchFamily="2" charset="0"/>
            </a:endParaRPr>
          </a:p>
          <a:p>
            <a:r>
              <a:rPr lang="ru-RU" b="1" dirty="0">
                <a:solidFill>
                  <a:srgbClr val="27274E"/>
                </a:solidFill>
                <a:latin typeface="Minerva ModernRegular" panose="00000400000000000000" pitchFamily="2" charset="0"/>
              </a:rPr>
              <a:t>Время Работы</a:t>
            </a:r>
            <a:r>
              <a:rPr lang="en-US" b="1" dirty="0">
                <a:solidFill>
                  <a:srgbClr val="27274E"/>
                </a:solidFill>
                <a:latin typeface="Minerva ModernRegular" panose="00000400000000000000" pitchFamily="2" charset="0"/>
              </a:rPr>
              <a:t>:</a:t>
            </a:r>
          </a:p>
          <a:p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Ежедневно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07:00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 – 20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:00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27274E"/>
              </a:solidFill>
              <a:latin typeface="Minerva ModernRegular" panose="00000400000000000000" pitchFamily="2" charset="0"/>
            </a:endParaRPr>
          </a:p>
        </p:txBody>
      </p:sp>
      <p:pic>
        <p:nvPicPr>
          <p:cNvPr id="7" name="Picture 6" descr="Logo, icon, sunburst chart&#10;&#10;Description automatically generated">
            <a:extLst>
              <a:ext uri="{FF2B5EF4-FFF2-40B4-BE49-F238E27FC236}">
                <a16:creationId xmlns:a16="http://schemas.microsoft.com/office/drawing/2014/main" id="{2F9A7576-F479-F369-BDCD-A95113A370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209" y="0"/>
            <a:ext cx="1184294" cy="117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7479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78F9C6B7-26D9-D8C8-6B87-1F55CEC4AB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9"/>
          <a:stretch/>
        </p:blipFill>
        <p:spPr>
          <a:xfrm>
            <a:off x="472270" y="2375360"/>
            <a:ext cx="6383316" cy="4179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841115"/>
            <a:ext cx="8761413" cy="706964"/>
          </a:xfrm>
        </p:spPr>
        <p:txBody>
          <a:bodyPr/>
          <a:lstStyle/>
          <a:p>
            <a:r>
              <a:rPr lang="ru-RU" sz="4000" b="1" dirty="0">
                <a:solidFill>
                  <a:schemeClr val="bg1"/>
                </a:solidFill>
                <a:latin typeface="Minerva ModernBold" panose="00000400000000000000" pitchFamily="2" charset="0"/>
              </a:rPr>
              <a:t>Детский Клуб </a:t>
            </a:r>
            <a:r>
              <a:rPr lang="en-US" sz="4000" b="1" dirty="0">
                <a:solidFill>
                  <a:schemeClr val="bg1"/>
                </a:solidFill>
                <a:latin typeface="Minerva ModernBold" panose="00000400000000000000" pitchFamily="2" charset="0"/>
              </a:rPr>
              <a:t>Flipper’s </a:t>
            </a:r>
            <a:endParaRPr lang="en-GB" sz="4000" b="1" dirty="0">
              <a:solidFill>
                <a:schemeClr val="bg1"/>
              </a:solidFill>
              <a:latin typeface="Minerva ModernBold" panose="000004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70491" y="2299220"/>
            <a:ext cx="5321509" cy="31085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Квалифицированная команда</a:t>
            </a:r>
            <a:endParaRPr lang="en-US" dirty="0">
              <a:solidFill>
                <a:srgbClr val="27274E"/>
              </a:solidFill>
              <a:latin typeface="Minerva ModernRegular" panose="00000400000000000000" pitchFamily="2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Занимательные игры под руководством аниматоров </a:t>
            </a:r>
            <a:endParaRPr lang="en-US" dirty="0">
              <a:solidFill>
                <a:srgbClr val="27274E"/>
              </a:solidFill>
              <a:latin typeface="Minerva ModernRegular" panose="00000400000000000000" pitchFamily="2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Детский игровой комплекс </a:t>
            </a:r>
            <a:endParaRPr lang="en-US" dirty="0">
              <a:solidFill>
                <a:srgbClr val="27274E"/>
              </a:solidFill>
              <a:latin typeface="Minerva ModernRegular" panose="000004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Веселые вечерние мероприятия, дискотеки и просмотр мультфильмов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27274E"/>
              </a:solidFill>
              <a:latin typeface="Minerva ModernRegular" panose="00000400000000000000" pitchFamily="2" charset="0"/>
            </a:endParaRPr>
          </a:p>
          <a:p>
            <a:r>
              <a:rPr lang="ru-RU" b="1" dirty="0">
                <a:solidFill>
                  <a:srgbClr val="27274E"/>
                </a:solidFill>
                <a:latin typeface="Minerva ModernRegular" panose="00000400000000000000" pitchFamily="2" charset="0"/>
              </a:rPr>
              <a:t>Время Работы</a:t>
            </a:r>
            <a:r>
              <a:rPr lang="en-US" b="1" dirty="0">
                <a:solidFill>
                  <a:srgbClr val="27274E"/>
                </a:solidFill>
                <a:latin typeface="Minerva ModernRegular" panose="00000400000000000000" pitchFamily="2" charset="0"/>
              </a:rPr>
              <a:t>:</a:t>
            </a:r>
          </a:p>
          <a:p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Вторник - Воскресенье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10:00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 - 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20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:0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0</a:t>
            </a:r>
            <a:endParaRPr lang="en-US" dirty="0">
              <a:solidFill>
                <a:srgbClr val="27274E"/>
              </a:solidFill>
              <a:latin typeface="Minerva ModernRegular" panose="00000400000000000000" pitchFamily="2" charset="0"/>
            </a:endParaRPr>
          </a:p>
          <a:p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Занятия на улице с 15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.30pm –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17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.30</a:t>
            </a:r>
          </a:p>
          <a:p>
            <a:r>
              <a:rPr lang="ru-RU" sz="1600" b="1" dirty="0">
                <a:solidFill>
                  <a:srgbClr val="27274E"/>
                </a:solidFill>
                <a:latin typeface="Minerva ModernRegular" panose="00000400000000000000" pitchFamily="2" charset="0"/>
              </a:rPr>
              <a:t>Закрыт с 13</a:t>
            </a:r>
            <a:r>
              <a:rPr lang="en-US" sz="1600" b="1" dirty="0">
                <a:solidFill>
                  <a:srgbClr val="27274E"/>
                </a:solidFill>
                <a:latin typeface="Minerva ModernRegular" panose="00000400000000000000" pitchFamily="2" charset="0"/>
              </a:rPr>
              <a:t>:00</a:t>
            </a:r>
            <a:r>
              <a:rPr lang="ru-RU" sz="1600" b="1" dirty="0">
                <a:solidFill>
                  <a:srgbClr val="27274E"/>
                </a:solidFill>
                <a:latin typeface="Minerva ModernRegular" panose="00000400000000000000" pitchFamily="2" charset="0"/>
              </a:rPr>
              <a:t> до</a:t>
            </a:r>
            <a:r>
              <a:rPr lang="en-US" sz="1600" b="1" dirty="0">
                <a:solidFill>
                  <a:srgbClr val="27274E"/>
                </a:solidFill>
                <a:latin typeface="Minerva ModernRegular" panose="00000400000000000000" pitchFamily="2" charset="0"/>
              </a:rPr>
              <a:t> </a:t>
            </a:r>
            <a:r>
              <a:rPr lang="ru-RU" sz="1600" b="1" dirty="0">
                <a:solidFill>
                  <a:srgbClr val="27274E"/>
                </a:solidFill>
                <a:latin typeface="Minerva ModernRegular" panose="00000400000000000000" pitchFamily="2" charset="0"/>
              </a:rPr>
              <a:t>15</a:t>
            </a:r>
            <a:r>
              <a:rPr lang="en-US" sz="1600" b="1" dirty="0">
                <a:solidFill>
                  <a:srgbClr val="27274E"/>
                </a:solidFill>
                <a:latin typeface="Minerva ModernRegular" panose="00000400000000000000" pitchFamily="2" charset="0"/>
              </a:rPr>
              <a:t>:00</a:t>
            </a:r>
            <a:r>
              <a:rPr lang="ru-RU" sz="1600" b="1" dirty="0">
                <a:solidFill>
                  <a:srgbClr val="27274E"/>
                </a:solidFill>
                <a:latin typeface="Minerva ModernRegular" panose="00000400000000000000" pitchFamily="2" charset="0"/>
              </a:rPr>
              <a:t> на санитарную обработку</a:t>
            </a:r>
            <a:r>
              <a:rPr lang="en-US" sz="1600" b="1" dirty="0">
                <a:solidFill>
                  <a:srgbClr val="27274E"/>
                </a:solidFill>
                <a:latin typeface="Minerva ModernRegular" panose="00000400000000000000" pitchFamily="2" charset="0"/>
              </a:rPr>
              <a:t>.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5701211-BB6F-6E62-B089-975F6F166D00}"/>
              </a:ext>
            </a:extLst>
          </p:cNvPr>
          <p:cNvSpPr txBox="1">
            <a:spLocks/>
          </p:cNvSpPr>
          <p:nvPr/>
        </p:nvSpPr>
        <p:spPr bwMode="gray">
          <a:xfrm>
            <a:off x="1154953" y="1386144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b="1" dirty="0">
                <a:solidFill>
                  <a:schemeClr val="bg1"/>
                </a:solidFill>
                <a:latin typeface="Minerva ModernBold" panose="00000400000000000000" pitchFamily="2" charset="0"/>
              </a:rPr>
              <a:t>Для детей от </a:t>
            </a:r>
            <a:r>
              <a:rPr lang="en-US" sz="2400" b="1" dirty="0">
                <a:solidFill>
                  <a:schemeClr val="bg1"/>
                </a:solidFill>
                <a:latin typeface="Minerva ModernBold" panose="00000400000000000000" pitchFamily="2" charset="0"/>
              </a:rPr>
              <a:t>4 </a:t>
            </a:r>
            <a:r>
              <a:rPr lang="ru-RU" sz="2400" b="1" dirty="0">
                <a:solidFill>
                  <a:schemeClr val="bg1"/>
                </a:solidFill>
                <a:latin typeface="Minerva ModernBold" panose="00000400000000000000" pitchFamily="2" charset="0"/>
              </a:rPr>
              <a:t>до</a:t>
            </a:r>
            <a:r>
              <a:rPr lang="en-US" sz="2400" b="1" dirty="0">
                <a:solidFill>
                  <a:schemeClr val="bg1"/>
                </a:solidFill>
                <a:latin typeface="Minerva ModernBold" panose="00000400000000000000" pitchFamily="2" charset="0"/>
              </a:rPr>
              <a:t> 12</a:t>
            </a:r>
            <a:endParaRPr lang="en-GB" sz="2400" b="1" dirty="0">
              <a:solidFill>
                <a:schemeClr val="bg1"/>
              </a:solidFill>
              <a:latin typeface="Minerva ModernBold" panose="00000400000000000000" pitchFamily="2" charset="0"/>
            </a:endParaRPr>
          </a:p>
        </p:txBody>
      </p:sp>
      <p:pic>
        <p:nvPicPr>
          <p:cNvPr id="8" name="Picture 7" descr="Logo, icon, sunburst chart&#10;&#10;Description automatically generated">
            <a:extLst>
              <a:ext uri="{FF2B5EF4-FFF2-40B4-BE49-F238E27FC236}">
                <a16:creationId xmlns:a16="http://schemas.microsoft.com/office/drawing/2014/main" id="{FD31E017-86A6-7120-75DF-E5A296AB60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209" y="0"/>
            <a:ext cx="1184294" cy="117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9559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tennis court with a hill in the background&#10;&#10;Description automatically generated with low confidence">
            <a:extLst>
              <a:ext uri="{FF2B5EF4-FFF2-40B4-BE49-F238E27FC236}">
                <a16:creationId xmlns:a16="http://schemas.microsoft.com/office/drawing/2014/main" id="{F71E2D32-723B-D69F-DD32-35A98DF5D7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8"/>
          <a:stretch/>
        </p:blipFill>
        <p:spPr>
          <a:xfrm>
            <a:off x="472270" y="2377440"/>
            <a:ext cx="6385158" cy="41794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841115"/>
            <a:ext cx="8761413" cy="706964"/>
          </a:xfrm>
        </p:spPr>
        <p:txBody>
          <a:bodyPr/>
          <a:lstStyle/>
          <a:p>
            <a:r>
              <a:rPr lang="ru-RU" sz="4000" b="1" dirty="0">
                <a:solidFill>
                  <a:schemeClr val="bg1"/>
                </a:solidFill>
                <a:latin typeface="Minerva ModernBold" panose="00000400000000000000" pitchFamily="2" charset="0"/>
              </a:rPr>
              <a:t>Теннисные Корты</a:t>
            </a:r>
            <a:endParaRPr lang="en-GB" sz="4000" b="1" dirty="0">
              <a:solidFill>
                <a:schemeClr val="bg1"/>
              </a:solidFill>
              <a:latin typeface="Minerva ModernBold" panose="000004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70491" y="2299220"/>
            <a:ext cx="5321509" cy="28315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Бесплатно для гостей отеля с собственными 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ракетками</a:t>
            </a:r>
            <a:endParaRPr lang="en-US" dirty="0">
              <a:solidFill>
                <a:srgbClr val="27274E"/>
              </a:solidFill>
              <a:latin typeface="Minerva ModernRegular" panose="000004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Оборудование предоставляется по запросу за дополнительную плату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27274E"/>
              </a:solidFill>
              <a:latin typeface="Minerva ModernRegular" panose="00000400000000000000" pitchFamily="2" charset="0"/>
            </a:endParaRPr>
          </a:p>
          <a:p>
            <a:r>
              <a:rPr lang="ru-RU" b="1" dirty="0">
                <a:solidFill>
                  <a:srgbClr val="27274E"/>
                </a:solidFill>
                <a:latin typeface="Minerva ModernRegular" panose="00000400000000000000" pitchFamily="2" charset="0"/>
              </a:rPr>
              <a:t>Время Работы</a:t>
            </a:r>
            <a:r>
              <a:rPr lang="en-US" b="1" dirty="0">
                <a:solidFill>
                  <a:srgbClr val="27274E"/>
                </a:solidFill>
                <a:latin typeface="Minerva ModernRegular" panose="00000400000000000000" pitchFamily="2" charset="0"/>
              </a:rPr>
              <a:t>:</a:t>
            </a:r>
          </a:p>
          <a:p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Ежедневно</a:t>
            </a:r>
          </a:p>
          <a:p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06:00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-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19:00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 бесплатно</a:t>
            </a:r>
            <a:endParaRPr lang="en-US" dirty="0">
              <a:solidFill>
                <a:srgbClr val="27274E"/>
              </a:solidFill>
              <a:latin typeface="Minerva ModernRegular" panose="00000400000000000000" pitchFamily="2" charset="0"/>
            </a:endParaRPr>
          </a:p>
          <a:p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19:00 to 22:00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 за дополнительную плату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	</a:t>
            </a:r>
          </a:p>
          <a:p>
            <a:endParaRPr lang="en-US" sz="1600" b="1" dirty="0">
              <a:solidFill>
                <a:srgbClr val="27274E"/>
              </a:solidFill>
              <a:latin typeface="Minerva ModernRegular" panose="00000400000000000000" pitchFamily="2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5701211-BB6F-6E62-B089-975F6F166D00}"/>
              </a:ext>
            </a:extLst>
          </p:cNvPr>
          <p:cNvSpPr txBox="1">
            <a:spLocks/>
          </p:cNvSpPr>
          <p:nvPr/>
        </p:nvSpPr>
        <p:spPr bwMode="gray">
          <a:xfrm>
            <a:off x="1154953" y="1386144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GB" sz="2800" b="1" dirty="0">
              <a:solidFill>
                <a:schemeClr val="bg1"/>
              </a:solidFill>
              <a:latin typeface="Minerva ModernBold" panose="00000400000000000000" pitchFamily="2" charset="0"/>
            </a:endParaRPr>
          </a:p>
        </p:txBody>
      </p:sp>
      <p:pic>
        <p:nvPicPr>
          <p:cNvPr id="7" name="Picture 6" descr="Logo, icon, sunburst chart&#10;&#10;Description automatically generated">
            <a:extLst>
              <a:ext uri="{FF2B5EF4-FFF2-40B4-BE49-F238E27FC236}">
                <a16:creationId xmlns:a16="http://schemas.microsoft.com/office/drawing/2014/main" id="{06DA8219-3773-7F82-93EE-F92DB3B776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209" y="0"/>
            <a:ext cx="1184294" cy="117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9347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0070C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utdoor, water, sky, nature&#10;&#10;Description automatically generated">
            <a:extLst>
              <a:ext uri="{FF2B5EF4-FFF2-40B4-BE49-F238E27FC236}">
                <a16:creationId xmlns:a16="http://schemas.microsoft.com/office/drawing/2014/main" id="{21C1B334-B324-A926-D3A0-59DC1126EA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64"/>
          <a:stretch/>
        </p:blipFill>
        <p:spPr>
          <a:xfrm>
            <a:off x="472611" y="462337"/>
            <a:ext cx="8116860" cy="5938463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1A125361-0711-BEA6-20EF-4AA31F51D7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734" y="4931764"/>
            <a:ext cx="2107081" cy="11161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25755B-96EF-4F2D-A81A-C67D15A701E6}"/>
              </a:ext>
            </a:extLst>
          </p:cNvPr>
          <p:cNvSpPr txBox="1"/>
          <p:nvPr/>
        </p:nvSpPr>
        <p:spPr>
          <a:xfrm>
            <a:off x="9209012" y="2070178"/>
            <a:ext cx="22425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inerva ModernRegular" panose="00000400000000000000" pitchFamily="2" charset="0"/>
              </a:rPr>
              <a:t>Обещаем Вам</a:t>
            </a:r>
            <a:r>
              <a:rPr lang="en-GB" sz="2000" dirty="0">
                <a:solidFill>
                  <a:schemeClr val="bg1"/>
                </a:solidFill>
                <a:latin typeface="Minerva ModernRegular" panose="00000400000000000000" pitchFamily="2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Minerva ModernRegular" panose="00000400000000000000" pitchFamily="2" charset="0"/>
              </a:rPr>
              <a:t>Незабываемый Отдых</a:t>
            </a:r>
            <a:r>
              <a:rPr lang="en-GB" sz="2000" dirty="0">
                <a:solidFill>
                  <a:schemeClr val="bg1"/>
                </a:solidFill>
                <a:latin typeface="Minerva ModernRegular" panose="00000400000000000000" pitchFamily="2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Minerva ModernRegular" panose="00000400000000000000" pitchFamily="2" charset="0"/>
              </a:rPr>
              <a:t>в</a:t>
            </a:r>
            <a:r>
              <a:rPr lang="en-GB" sz="2000" dirty="0">
                <a:solidFill>
                  <a:schemeClr val="bg1"/>
                </a:solidFill>
                <a:latin typeface="Minerva ModernRegular" panose="00000400000000000000" pitchFamily="2" charset="0"/>
              </a:rPr>
              <a:t> Fujairah Rotana Resort &amp; Spa!</a:t>
            </a:r>
          </a:p>
        </p:txBody>
      </p:sp>
      <p:pic>
        <p:nvPicPr>
          <p:cNvPr id="6" name="Picture 5" descr="Logo, icon, sunburst chart&#10;&#10;Description automatically generated">
            <a:extLst>
              <a:ext uri="{FF2B5EF4-FFF2-40B4-BE49-F238E27FC236}">
                <a16:creationId xmlns:a16="http://schemas.microsoft.com/office/drawing/2014/main" id="{CB4331E6-7E89-BF1D-EE85-126DF753EE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209" y="0"/>
            <a:ext cx="1184294" cy="117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7255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0070C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BEB6E99-7426-E12D-00C2-C2E8C3C34A81}"/>
              </a:ext>
            </a:extLst>
          </p:cNvPr>
          <p:cNvSpPr txBox="1"/>
          <p:nvPr/>
        </p:nvSpPr>
        <p:spPr>
          <a:xfrm>
            <a:off x="502106" y="2631540"/>
            <a:ext cx="111877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Minerva ModernRegular" panose="00000400000000000000" pitchFamily="2" charset="0"/>
              </a:rPr>
              <a:t>Treasured Time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D87BC53-7F8F-7B76-1263-5EB12312B2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734" y="4931764"/>
            <a:ext cx="2107081" cy="1116145"/>
          </a:xfrm>
          <a:prstGeom prst="rect">
            <a:avLst/>
          </a:prstGeom>
        </p:spPr>
      </p:pic>
      <p:pic>
        <p:nvPicPr>
          <p:cNvPr id="4" name="Picture 3" descr="Logo, icon, sunburst chart&#10;&#10;Description automatically generated">
            <a:extLst>
              <a:ext uri="{FF2B5EF4-FFF2-40B4-BE49-F238E27FC236}">
                <a16:creationId xmlns:a16="http://schemas.microsoft.com/office/drawing/2014/main" id="{68398A86-1EF2-37D4-B97D-72FEF674FC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209" y="0"/>
            <a:ext cx="1184294" cy="117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087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0070C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C06176-8113-281D-F10F-CA380F0D7345}"/>
              </a:ext>
            </a:extLst>
          </p:cNvPr>
          <p:cNvSpPr txBox="1"/>
          <p:nvPr/>
        </p:nvSpPr>
        <p:spPr>
          <a:xfrm>
            <a:off x="696686" y="1611087"/>
            <a:ext cx="10885713" cy="5758176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inerva ModernRegular" panose="00000400000000000000" pitchFamily="2" charset="0"/>
              </a:rPr>
              <a:t> 250 </a:t>
            </a:r>
            <a:r>
              <a:rPr lang="ru-RU" dirty="0">
                <a:solidFill>
                  <a:schemeClr val="bg1"/>
                </a:solidFill>
                <a:latin typeface="Minerva ModernRegular" panose="00000400000000000000" pitchFamily="2" charset="0"/>
              </a:rPr>
              <a:t>комнат и люксов</a:t>
            </a:r>
            <a:r>
              <a:rPr lang="en-US" dirty="0">
                <a:solidFill>
                  <a:schemeClr val="bg1"/>
                </a:solidFill>
                <a:latin typeface="Minerva ModernRegular" panose="00000400000000000000" pitchFamily="2" charset="0"/>
              </a:rPr>
              <a:t> – </a:t>
            </a:r>
            <a:r>
              <a:rPr lang="ru-RU" dirty="0">
                <a:solidFill>
                  <a:schemeClr val="bg1"/>
                </a:solidFill>
                <a:latin typeface="Minerva ModernRegular" panose="00000400000000000000" pitchFamily="2" charset="0"/>
              </a:rPr>
              <a:t>с новым  ремонтом</a:t>
            </a:r>
            <a:endParaRPr lang="en-US" dirty="0">
              <a:solidFill>
                <a:schemeClr val="bg1"/>
              </a:solidFill>
              <a:latin typeface="Minerva ModernRegular" panose="00000400000000000000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inerva ModernRegular" panose="00000400000000000000" pitchFamily="2" charset="0"/>
              </a:rPr>
              <a:t> 6 </a:t>
            </a:r>
            <a:r>
              <a:rPr lang="ru-RU" dirty="0">
                <a:solidFill>
                  <a:schemeClr val="bg1"/>
                </a:solidFill>
                <a:latin typeface="Minerva ModernRegular" panose="00000400000000000000" pitchFamily="2" charset="0"/>
              </a:rPr>
              <a:t>ресторанов</a:t>
            </a:r>
            <a:r>
              <a:rPr lang="en-US" dirty="0">
                <a:solidFill>
                  <a:schemeClr val="bg1"/>
                </a:solidFill>
                <a:latin typeface="Minerva ModernRegular" panose="00000400000000000000" pitchFamily="2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Minerva ModernRegular" panose="00000400000000000000" pitchFamily="2" charset="0"/>
              </a:rPr>
              <a:t>и баров</a:t>
            </a:r>
            <a:endParaRPr lang="en-US" dirty="0">
              <a:solidFill>
                <a:schemeClr val="bg1"/>
              </a:solidFill>
              <a:latin typeface="Minerva ModernRegular" panose="000004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inerva ModernRegular" panose="00000400000000000000" pitchFamily="2" charset="0"/>
              </a:rPr>
              <a:t> 200-</a:t>
            </a:r>
            <a:r>
              <a:rPr lang="ru-RU" dirty="0">
                <a:solidFill>
                  <a:schemeClr val="bg1"/>
                </a:solidFill>
                <a:latin typeface="Minerva ModernRegular" panose="00000400000000000000" pitchFamily="2" charset="0"/>
              </a:rPr>
              <a:t>метровый частный плаж</a:t>
            </a:r>
            <a:endParaRPr lang="en-US" dirty="0">
              <a:solidFill>
                <a:schemeClr val="bg1"/>
              </a:solidFill>
              <a:latin typeface="Minerva ModernRegular" panose="000004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inerva ModernRegular" panose="00000400000000000000" pitchFamily="2" charset="0"/>
              </a:rPr>
              <a:t> Zen </a:t>
            </a:r>
            <a:r>
              <a:rPr lang="ru-RU" dirty="0">
                <a:solidFill>
                  <a:schemeClr val="bg1"/>
                </a:solidFill>
                <a:latin typeface="Minerva ModernRegular" panose="00000400000000000000" pitchFamily="2" charset="0"/>
              </a:rPr>
              <a:t>Спа</a:t>
            </a:r>
            <a:endParaRPr lang="en-US" dirty="0">
              <a:solidFill>
                <a:schemeClr val="bg1"/>
              </a:solidFill>
              <a:latin typeface="Minerva ModernRegular" panose="000004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inerva ModernRegular" panose="00000400000000000000" pitchFamily="2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Minerva ModernRegular" panose="00000400000000000000" pitchFamily="2" charset="0"/>
              </a:rPr>
              <a:t>Оздоровительный фитнесс центр</a:t>
            </a:r>
            <a:endParaRPr lang="en-US" dirty="0">
              <a:solidFill>
                <a:schemeClr val="bg1"/>
              </a:solidFill>
              <a:latin typeface="Minerva ModernRegular" panose="000004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inerva ModernRegular" panose="00000400000000000000" pitchFamily="2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Minerva ModernRegular" panose="00000400000000000000" pitchFamily="2" charset="0"/>
              </a:rPr>
              <a:t>Детский клуб </a:t>
            </a:r>
            <a:r>
              <a:rPr lang="en-US" dirty="0">
                <a:solidFill>
                  <a:schemeClr val="bg1"/>
                </a:solidFill>
                <a:latin typeface="Minerva ModernRegular" panose="00000400000000000000" pitchFamily="2" charset="0"/>
              </a:rPr>
              <a:t>Flipper's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Minerva ModernRegular" panose="00000400000000000000" pitchFamily="2" charset="0"/>
              </a:rPr>
              <a:t> Бесплатный </a:t>
            </a:r>
            <a:r>
              <a:rPr lang="en-US" dirty="0">
                <a:solidFill>
                  <a:schemeClr val="bg1"/>
                </a:solidFill>
                <a:latin typeface="Minerva ModernRegular" panose="00000400000000000000" pitchFamily="2" charset="0"/>
              </a:rPr>
              <a:t>Wi-Fi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inerva ModernRegular" panose="00000400000000000000" pitchFamily="2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Minerva ModernRegular" panose="00000400000000000000" pitchFamily="2" charset="0"/>
              </a:rPr>
              <a:t>Русско-язычные сотрудники  </a:t>
            </a:r>
            <a:endParaRPr lang="en-US" dirty="0">
              <a:solidFill>
                <a:schemeClr val="bg1"/>
              </a:solidFill>
              <a:latin typeface="Minerva ModernRegular" panose="00000400000000000000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inerva ModernRegular" panose="00000400000000000000" pitchFamily="2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Minerva ModernRegular" panose="00000400000000000000" pitchFamily="2" charset="0"/>
              </a:rPr>
              <a:t>Два теннисных корта</a:t>
            </a:r>
            <a:endParaRPr lang="en-US" dirty="0">
              <a:solidFill>
                <a:schemeClr val="bg1"/>
              </a:solidFill>
              <a:latin typeface="Minerva ModernRegular" panose="00000400000000000000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inerva ModernRegular" panose="00000400000000000000" pitchFamily="2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Minerva ModernRegular" panose="00000400000000000000" pitchFamily="2" charset="0"/>
              </a:rPr>
              <a:t>Зеленая территория</a:t>
            </a:r>
            <a:endParaRPr lang="en-US" dirty="0">
              <a:solidFill>
                <a:schemeClr val="bg1"/>
              </a:solidFill>
              <a:latin typeface="Minerva ModernRegular" panose="00000400000000000000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inerva ModernRegular" panose="00000400000000000000" pitchFamily="2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Minerva ModernRegular" panose="00000400000000000000" pitchFamily="2" charset="0"/>
              </a:rPr>
              <a:t>Круглосуточная доставка блюд в номер на заказ</a:t>
            </a:r>
            <a:endParaRPr lang="en-US" dirty="0">
              <a:solidFill>
                <a:schemeClr val="bg1"/>
              </a:solidFill>
              <a:latin typeface="Minerva ModernRegular" panose="00000400000000000000" pitchFamily="2" charset="0"/>
            </a:endParaRPr>
          </a:p>
          <a:p>
            <a:endParaRPr lang="en-US" dirty="0">
              <a:solidFill>
                <a:schemeClr val="bg1"/>
              </a:solidFill>
              <a:latin typeface="Minerva ModernRegular" panose="000004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Minerva ModernRegular" panose="000004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Minerva ModernRegular" panose="000004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Minerva ModernRegular" panose="000004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Minerva ModernRegular" panose="000004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Minerva ModernRegular" panose="000004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Minerva ModernRegular" panose="00000400000000000000" pitchFamily="2" charset="0"/>
            </a:endParaRPr>
          </a:p>
          <a:p>
            <a:pPr algn="l"/>
            <a:endParaRPr lang="en-US" dirty="0">
              <a:solidFill>
                <a:schemeClr val="bg1"/>
              </a:solidFill>
              <a:latin typeface="Minerva ModernRegular" panose="00000400000000000000" pitchFamily="2" charset="0"/>
            </a:endParaRPr>
          </a:p>
          <a:p>
            <a:pPr algn="l"/>
            <a:endParaRPr lang="en-US" dirty="0">
              <a:solidFill>
                <a:schemeClr val="bg1"/>
              </a:solidFill>
              <a:latin typeface="Minerva ModernRegular" panose="000004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inerva ModernRegular" panose="00000400000000000000" pitchFamily="2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Minerva ModernRegular" panose="00000400000000000000" pitchFamily="2" charset="0"/>
              </a:rPr>
              <a:t>Сувенирный и пляжный магазин</a:t>
            </a:r>
            <a:endParaRPr lang="en-US" dirty="0">
              <a:solidFill>
                <a:schemeClr val="bg1"/>
              </a:solidFill>
              <a:latin typeface="Minerva ModernRegular" panose="00000400000000000000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inerva ModernRegular" panose="00000400000000000000" pitchFamily="2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Minerva ModernRegular" panose="00000400000000000000" pitchFamily="2" charset="0"/>
              </a:rPr>
              <a:t>Услуги присмотра за детьми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inerva ModernRegular" panose="00000400000000000000" pitchFamily="2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Minerva ModernRegular" panose="00000400000000000000" pitchFamily="2" charset="0"/>
              </a:rPr>
              <a:t>Доктор по вызову</a:t>
            </a:r>
            <a:endParaRPr lang="en-US" dirty="0">
              <a:solidFill>
                <a:schemeClr val="bg1"/>
              </a:solidFill>
              <a:latin typeface="Minerva ModernRegular" panose="000004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inerva ModernRegular" panose="00000400000000000000" pitchFamily="2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Minerva ModernRegular" panose="00000400000000000000" pitchFamily="2" charset="0"/>
              </a:rPr>
              <a:t>Услуги прачечной</a:t>
            </a:r>
            <a:r>
              <a:rPr lang="en-US" dirty="0">
                <a:solidFill>
                  <a:schemeClr val="bg1"/>
                </a:solidFill>
                <a:latin typeface="Minerva ModernRegular" panose="00000400000000000000" pitchFamily="2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Minerva ModernRegular" panose="00000400000000000000" pitchFamily="2" charset="0"/>
              </a:rPr>
              <a:t>и</a:t>
            </a:r>
            <a:r>
              <a:rPr lang="en-US" dirty="0">
                <a:solidFill>
                  <a:schemeClr val="bg1"/>
                </a:solidFill>
                <a:latin typeface="Minerva ModernRegular" panose="00000400000000000000" pitchFamily="2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Minerva ModernRegular" panose="00000400000000000000" pitchFamily="2" charset="0"/>
              </a:rPr>
              <a:t>химчистки</a:t>
            </a:r>
            <a:endParaRPr lang="en-US" dirty="0">
              <a:solidFill>
                <a:schemeClr val="bg1"/>
              </a:solidFill>
              <a:latin typeface="Minerva ModernRegular" panose="000004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inerva ModernRegular" panose="00000400000000000000" pitchFamily="2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Minerva ModernRegular" panose="00000400000000000000" pitchFamily="2" charset="0"/>
              </a:rPr>
              <a:t>Прокат автомобилей</a:t>
            </a:r>
            <a:endParaRPr lang="en-US" dirty="0">
              <a:solidFill>
                <a:schemeClr val="bg1"/>
              </a:solidFill>
              <a:latin typeface="Minerva ModernRegular" panose="000004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inerva ModernRegular" panose="00000400000000000000" pitchFamily="2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Minerva ModernRegular" panose="00000400000000000000" pitchFamily="2" charset="0"/>
              </a:rPr>
              <a:t>Обмен валюты</a:t>
            </a:r>
            <a:r>
              <a:rPr lang="en-US" dirty="0">
                <a:solidFill>
                  <a:schemeClr val="bg1"/>
                </a:solidFill>
                <a:latin typeface="Minerva ModernRegular" panose="00000400000000000000" pitchFamily="2" charset="0"/>
              </a:rPr>
              <a:t>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inerva ModernRegular" panose="00000400000000000000" pitchFamily="2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Minerva ModernRegular" panose="00000400000000000000" pitchFamily="2" charset="0"/>
              </a:rPr>
              <a:t>Конференц-зал</a:t>
            </a:r>
            <a:r>
              <a:rPr lang="en-US" dirty="0">
                <a:solidFill>
                  <a:schemeClr val="bg1"/>
                </a:solidFill>
                <a:latin typeface="Minerva ModernRegular" panose="00000400000000000000" pitchFamily="2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Minerva ModernRegular" panose="00000400000000000000" pitchFamily="2" charset="0"/>
              </a:rPr>
              <a:t>площадью </a:t>
            </a:r>
            <a:r>
              <a:rPr lang="en-US" dirty="0">
                <a:solidFill>
                  <a:schemeClr val="bg1"/>
                </a:solidFill>
                <a:latin typeface="Minerva ModernRegular" panose="00000400000000000000" pitchFamily="2" charset="0"/>
              </a:rPr>
              <a:t>343</a:t>
            </a:r>
            <a:r>
              <a:rPr lang="ru-RU" dirty="0">
                <a:solidFill>
                  <a:schemeClr val="bg1"/>
                </a:solidFill>
                <a:latin typeface="Minerva ModernRegular" panose="00000400000000000000" pitchFamily="2" charset="0"/>
              </a:rPr>
              <a:t>м кв.</a:t>
            </a:r>
            <a:r>
              <a:rPr lang="en-US" dirty="0">
                <a:solidFill>
                  <a:schemeClr val="bg1"/>
                </a:solidFill>
                <a:latin typeface="Minerva ModernRegular" panose="00000400000000000000" pitchFamily="2" charset="0"/>
              </a:rPr>
              <a:t>  </a:t>
            </a:r>
            <a:r>
              <a:rPr lang="ru-RU" dirty="0">
                <a:solidFill>
                  <a:schemeClr val="bg1"/>
                </a:solidFill>
                <a:latin typeface="Minerva ModernRegular" panose="00000400000000000000" pitchFamily="2" charset="0"/>
              </a:rPr>
              <a:t>и</a:t>
            </a:r>
            <a:r>
              <a:rPr lang="en-US" dirty="0">
                <a:solidFill>
                  <a:schemeClr val="bg1"/>
                </a:solidFill>
                <a:latin typeface="Minerva ModernRegular" panose="00000400000000000000" pitchFamily="2" charset="0"/>
              </a:rPr>
              <a:t> 2</a:t>
            </a:r>
            <a:r>
              <a:rPr lang="ru-RU" dirty="0">
                <a:solidFill>
                  <a:schemeClr val="bg1"/>
                </a:solidFill>
                <a:latin typeface="Minerva ModernRegular" panose="00000400000000000000" pitchFamily="2" charset="0"/>
              </a:rPr>
              <a:t> зала для заседаний</a:t>
            </a:r>
            <a:r>
              <a:rPr lang="en-US" dirty="0">
                <a:solidFill>
                  <a:schemeClr val="bg1"/>
                </a:solidFill>
                <a:latin typeface="Minerva ModernRegular" panose="00000400000000000000" pitchFamily="2" charset="0"/>
              </a:rPr>
              <a:t> (72</a:t>
            </a:r>
            <a:r>
              <a:rPr lang="ru-RU" dirty="0">
                <a:solidFill>
                  <a:schemeClr val="bg1"/>
                </a:solidFill>
                <a:latin typeface="Minerva ModernRegular" panose="00000400000000000000" pitchFamily="2" charset="0"/>
              </a:rPr>
              <a:t> м кв.</a:t>
            </a:r>
            <a:r>
              <a:rPr lang="en-US" dirty="0">
                <a:solidFill>
                  <a:schemeClr val="bg1"/>
                </a:solidFill>
                <a:latin typeface="Minerva ModernRegular" panose="00000400000000000000" pitchFamily="2" charset="0"/>
              </a:rPr>
              <a:t> and 43</a:t>
            </a:r>
            <a:r>
              <a:rPr lang="ru-RU" dirty="0">
                <a:solidFill>
                  <a:schemeClr val="bg1"/>
                </a:solidFill>
                <a:latin typeface="Minerva ModernRegular" panose="00000400000000000000" pitchFamily="2" charset="0"/>
              </a:rPr>
              <a:t> м кв.</a:t>
            </a:r>
            <a:r>
              <a:rPr lang="en-US" dirty="0">
                <a:solidFill>
                  <a:schemeClr val="bg1"/>
                </a:solidFill>
                <a:latin typeface="Minerva ModernRegular" panose="00000400000000000000" pitchFamily="2" charset="0"/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inerva ModernRegular" panose="00000400000000000000" pitchFamily="2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Minerva ModernRegular" panose="00000400000000000000" pitchFamily="2" charset="0"/>
              </a:rPr>
              <a:t>Два открытых бассейна с контролем температуры воды включая детский бассейн и водную горку</a:t>
            </a:r>
            <a:endParaRPr lang="en-US" dirty="0">
              <a:solidFill>
                <a:schemeClr val="bg1"/>
              </a:solidFill>
              <a:latin typeface="Minerva ModernRegular" panose="00000400000000000000" pitchFamily="2" charset="0"/>
            </a:endParaRPr>
          </a:p>
          <a:p>
            <a:endParaRPr lang="en-GB" dirty="0">
              <a:solidFill>
                <a:schemeClr val="bg1"/>
              </a:solidFill>
              <a:latin typeface="Minerva ModernRegular" panose="000004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EB6E99-7426-E12D-00C2-C2E8C3C34A81}"/>
              </a:ext>
            </a:extLst>
          </p:cNvPr>
          <p:cNvSpPr txBox="1"/>
          <p:nvPr/>
        </p:nvSpPr>
        <p:spPr>
          <a:xfrm>
            <a:off x="3292318" y="913582"/>
            <a:ext cx="4958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Minerva ModernRegular" panose="00000400000000000000" pitchFamily="2" charset="0"/>
              </a:rPr>
              <a:t>Удобства Курорта</a:t>
            </a:r>
            <a:endParaRPr lang="en-GB" sz="2800" b="1" dirty="0">
              <a:solidFill>
                <a:schemeClr val="bg1"/>
              </a:solidFill>
              <a:latin typeface="Minerva ModernRegular" panose="00000400000000000000" pitchFamily="2" charset="0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D87BC53-7F8F-7B76-1263-5EB12312B2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734" y="4931764"/>
            <a:ext cx="2107081" cy="1116145"/>
          </a:xfrm>
          <a:prstGeom prst="rect">
            <a:avLst/>
          </a:prstGeom>
        </p:spPr>
      </p:pic>
      <p:pic>
        <p:nvPicPr>
          <p:cNvPr id="6" name="Picture 5" descr="Logo, icon, sunburst chart&#10;&#10;Description automatically generated">
            <a:extLst>
              <a:ext uri="{FF2B5EF4-FFF2-40B4-BE49-F238E27FC236}">
                <a16:creationId xmlns:a16="http://schemas.microsoft.com/office/drawing/2014/main" id="{FA53D4EE-CF2A-157E-2C9A-8DEF3BEF7C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209" y="0"/>
            <a:ext cx="1184294" cy="117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66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0070C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1047F10D-AD4F-3A57-A0B5-D35E5CC69C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734" y="4931764"/>
            <a:ext cx="2107081" cy="111614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A54FB45-1F2A-0453-6E57-F7AAF1F258D8}"/>
              </a:ext>
            </a:extLst>
          </p:cNvPr>
          <p:cNvSpPr txBox="1">
            <a:spLocks/>
          </p:cNvSpPr>
          <p:nvPr/>
        </p:nvSpPr>
        <p:spPr bwMode="gray">
          <a:xfrm>
            <a:off x="538332" y="3223517"/>
            <a:ext cx="11115336" cy="7069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/>
            <a:r>
              <a:rPr lang="ru-RU" sz="6000" b="1" dirty="0">
                <a:solidFill>
                  <a:schemeClr val="bg1"/>
                </a:solidFill>
                <a:latin typeface="Minerva ModernRegular" panose="00000400000000000000" pitchFamily="2" charset="0"/>
                <a:ea typeface="+mn-ea"/>
                <a:cs typeface="+mn-cs"/>
              </a:rPr>
              <a:t>Номерной Фонд</a:t>
            </a:r>
            <a:endParaRPr lang="en-GB" sz="6000" b="1" dirty="0">
              <a:solidFill>
                <a:schemeClr val="bg1"/>
              </a:solidFill>
              <a:latin typeface="Minerva ModernRegular" panose="00000400000000000000" pitchFamily="2" charset="0"/>
              <a:ea typeface="+mn-ea"/>
              <a:cs typeface="+mn-cs"/>
            </a:endParaRPr>
          </a:p>
        </p:txBody>
      </p:sp>
      <p:pic>
        <p:nvPicPr>
          <p:cNvPr id="4" name="Picture 3" descr="Logo, icon, sunburst chart&#10;&#10;Description automatically generated">
            <a:extLst>
              <a:ext uri="{FF2B5EF4-FFF2-40B4-BE49-F238E27FC236}">
                <a16:creationId xmlns:a16="http://schemas.microsoft.com/office/drawing/2014/main" id="{013C0B0A-D3B4-3B7E-932F-6CABFB42E0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209" y="0"/>
            <a:ext cx="1184294" cy="117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186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edroom with a large window&#10;&#10;Description automatically generated with low confidence">
            <a:extLst>
              <a:ext uri="{FF2B5EF4-FFF2-40B4-BE49-F238E27FC236}">
                <a16:creationId xmlns:a16="http://schemas.microsoft.com/office/drawing/2014/main" id="{5A71D092-9D2D-8C07-9FD8-95702930C2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21" y="2368223"/>
            <a:ext cx="6388670" cy="42591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Minerva ModernBold" panose="00000400000000000000" pitchFamily="2" charset="0"/>
              </a:rPr>
              <a:t>Гостевая Комната с Балконом</a:t>
            </a:r>
            <a:r>
              <a:rPr lang="en-US" sz="4000" b="1" dirty="0">
                <a:solidFill>
                  <a:schemeClr val="bg1"/>
                </a:solidFill>
                <a:latin typeface="Minerva ModernBold" panose="00000400000000000000" pitchFamily="2" charset="0"/>
              </a:rPr>
              <a:t> 38sqm</a:t>
            </a:r>
            <a:endParaRPr lang="en-GB" sz="4000" b="1" dirty="0">
              <a:solidFill>
                <a:schemeClr val="bg1"/>
              </a:solidFill>
              <a:latin typeface="Minerva ModernBold" panose="000004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70491" y="2512620"/>
            <a:ext cx="5321509" cy="39703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Номера с 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King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кроватью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– 42 (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с диваном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Номера с 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Twin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кроватями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– 19 (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без дополнительной кровати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Расположение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–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Главное Здание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(1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и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2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этажи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Вид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–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Сад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Балкон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–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Да</a:t>
            </a:r>
            <a:endParaRPr lang="en-US" dirty="0">
              <a:solidFill>
                <a:srgbClr val="27274E"/>
              </a:solidFill>
              <a:latin typeface="Minerva ModernRegular" panose="000004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Смежные Двери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–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Да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Чайные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/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Кофейные принадлежности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–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Да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Душевая кабина или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ванная с душем</a:t>
            </a:r>
            <a:endParaRPr lang="en-US" dirty="0">
              <a:solidFill>
                <a:srgbClr val="27274E"/>
              </a:solidFill>
              <a:latin typeface="Minerva ModernRegular" panose="00000400000000000000" pitchFamily="2" charset="0"/>
            </a:endParaRPr>
          </a:p>
          <a:p>
            <a:r>
              <a:rPr lang="ru-RU" b="1" dirty="0">
                <a:solidFill>
                  <a:srgbClr val="27274E"/>
                </a:solidFill>
                <a:latin typeface="Minerva ModernRegular" panose="00000400000000000000" pitchFamily="2" charset="0"/>
              </a:rPr>
              <a:t>Максимальная Вместимость</a:t>
            </a:r>
            <a:r>
              <a:rPr lang="en-US" b="1" dirty="0">
                <a:solidFill>
                  <a:srgbClr val="27274E"/>
                </a:solidFill>
                <a:latin typeface="Minerva ModernRegular" panose="00000400000000000000" pitchFamily="2" charset="0"/>
              </a:rPr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King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комната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– 2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взрослых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+ 2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детей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до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12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лет 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или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3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взрослых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Twin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комната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– 2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взрослых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+ 1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ребенок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до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12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 лет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 </a:t>
            </a:r>
          </a:p>
        </p:txBody>
      </p:sp>
      <p:pic>
        <p:nvPicPr>
          <p:cNvPr id="5" name="Picture 4" descr="Logo, icon, sunburst chart&#10;&#10;Description automatically generated">
            <a:extLst>
              <a:ext uri="{FF2B5EF4-FFF2-40B4-BE49-F238E27FC236}">
                <a16:creationId xmlns:a16="http://schemas.microsoft.com/office/drawing/2014/main" id="{74F84977-7577-6348-3C63-45106B7B3E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209" y="0"/>
            <a:ext cx="1184294" cy="117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325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>
                <a:solidFill>
                  <a:schemeClr val="bg1"/>
                </a:solidFill>
                <a:latin typeface="Minerva ModernBold" panose="00000400000000000000" pitchFamily="2" charset="0"/>
              </a:rPr>
              <a:t>Комната с Видом на Океан</a:t>
            </a:r>
            <a:r>
              <a:rPr lang="en-US" sz="4000" b="1" dirty="0">
                <a:solidFill>
                  <a:schemeClr val="bg1"/>
                </a:solidFill>
                <a:latin typeface="Minerva ModernBold" panose="00000400000000000000" pitchFamily="2" charset="0"/>
              </a:rPr>
              <a:t> 38sqm</a:t>
            </a:r>
            <a:endParaRPr lang="en-GB" sz="4000" b="1" dirty="0">
              <a:solidFill>
                <a:schemeClr val="bg1"/>
              </a:solidFill>
              <a:latin typeface="Minerva ModernBold" panose="000004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70491" y="2515962"/>
            <a:ext cx="5321509" cy="39703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King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Комната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– 13 (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с диваном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Twin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Комната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– 8 (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без дополнительной кровати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Расположение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–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Главное Здание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(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3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и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4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этажи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Вид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–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Океан</a:t>
            </a:r>
            <a:endParaRPr lang="en-US" dirty="0">
              <a:solidFill>
                <a:srgbClr val="27274E"/>
              </a:solidFill>
              <a:latin typeface="Minerva ModernRegular" panose="000004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Балкон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–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Да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Смежные Двери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–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Да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Чайные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/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Кофейные принадлежности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–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Да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Душевая кабина или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ванная с душем</a:t>
            </a:r>
            <a:endParaRPr lang="en-US" dirty="0">
              <a:solidFill>
                <a:srgbClr val="27274E"/>
              </a:solidFill>
              <a:latin typeface="Minerva ModernRegular" panose="00000400000000000000" pitchFamily="2" charset="0"/>
            </a:endParaRPr>
          </a:p>
          <a:p>
            <a:r>
              <a:rPr lang="ru-RU" b="1" dirty="0">
                <a:solidFill>
                  <a:srgbClr val="27274E"/>
                </a:solidFill>
                <a:latin typeface="Minerva ModernRegular" panose="00000400000000000000" pitchFamily="2" charset="0"/>
              </a:rPr>
              <a:t>Максимальная Вместимость</a:t>
            </a:r>
            <a:r>
              <a:rPr lang="en-US" b="1" dirty="0">
                <a:solidFill>
                  <a:srgbClr val="27274E"/>
                </a:solidFill>
                <a:latin typeface="Minerva ModernRegular" panose="00000400000000000000" pitchFamily="2" charset="0"/>
              </a:rPr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King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комната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– 2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взрослых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+ 2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детей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до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12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лет 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или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3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взрослых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Twin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комната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– 2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взрослых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+ 1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ребенок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до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12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 лет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 </a:t>
            </a:r>
          </a:p>
        </p:txBody>
      </p:sp>
      <p:pic>
        <p:nvPicPr>
          <p:cNvPr id="10" name="Picture 9" descr="A picture containing indoor, wall, bed, window&#10;&#10;Description automatically generated">
            <a:extLst>
              <a:ext uri="{FF2B5EF4-FFF2-40B4-BE49-F238E27FC236}">
                <a16:creationId xmlns:a16="http://schemas.microsoft.com/office/drawing/2014/main" id="{A15E169C-5E50-C382-935F-EF35DE2E3D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22" y="2374906"/>
            <a:ext cx="6388669" cy="4252430"/>
          </a:xfrm>
          <a:prstGeom prst="rect">
            <a:avLst/>
          </a:prstGeom>
          <a:ln>
            <a:noFill/>
          </a:ln>
        </p:spPr>
      </p:pic>
      <p:pic>
        <p:nvPicPr>
          <p:cNvPr id="5" name="Picture 4" descr="Logo, icon, sunburst chart&#10;&#10;Description automatically generated">
            <a:extLst>
              <a:ext uri="{FF2B5EF4-FFF2-40B4-BE49-F238E27FC236}">
                <a16:creationId xmlns:a16="http://schemas.microsoft.com/office/drawing/2014/main" id="{CDCA86CC-7E58-C4CE-1DA4-76CA114CDE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209" y="0"/>
            <a:ext cx="1184294" cy="117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710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wall, room, window&#10;&#10;Description automatically generated">
            <a:extLst>
              <a:ext uri="{FF2B5EF4-FFF2-40B4-BE49-F238E27FC236}">
                <a16:creationId xmlns:a16="http://schemas.microsoft.com/office/drawing/2014/main" id="{66B5353A-4F35-F7FB-6391-B6014310B1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22" y="2374906"/>
            <a:ext cx="6379120" cy="42524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>
                <a:solidFill>
                  <a:schemeClr val="bg1"/>
                </a:solidFill>
                <a:latin typeface="Minerva ModernBold" panose="00000400000000000000" pitchFamily="2" charset="0"/>
              </a:rPr>
              <a:t>Комната с Видом на Сад</a:t>
            </a:r>
            <a:r>
              <a:rPr lang="en-US" sz="4000" b="1" dirty="0">
                <a:solidFill>
                  <a:schemeClr val="bg1"/>
                </a:solidFill>
                <a:latin typeface="Minerva ModernBold" panose="00000400000000000000" pitchFamily="2" charset="0"/>
              </a:rPr>
              <a:t> 38sqm</a:t>
            </a:r>
            <a:endParaRPr lang="en-GB" sz="4000" b="1" dirty="0">
              <a:solidFill>
                <a:schemeClr val="bg1"/>
              </a:solidFill>
              <a:latin typeface="Minerva ModernBold" panose="000004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70491" y="2438557"/>
            <a:ext cx="5321509" cy="39703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King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 Комната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 – 64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 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(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с диваном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Twin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Комната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– 52 (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без дополнительной кровати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Расположение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–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Шале</a:t>
            </a:r>
            <a:endParaRPr lang="en-US" dirty="0">
              <a:solidFill>
                <a:srgbClr val="27274E"/>
              </a:solidFill>
              <a:latin typeface="Minerva ModernRegular" panose="000004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Вид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–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Сад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Балкон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/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Терраса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–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Да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(58)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Смежные Двери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–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Да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Чайные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/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Кофейные принадлежности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–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Да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Душевая кабина или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ванная с душем</a:t>
            </a:r>
            <a:endParaRPr lang="en-US" dirty="0">
              <a:solidFill>
                <a:srgbClr val="27274E"/>
              </a:solidFill>
              <a:latin typeface="Minerva ModernRegular" panose="00000400000000000000" pitchFamily="2" charset="0"/>
            </a:endParaRPr>
          </a:p>
          <a:p>
            <a:r>
              <a:rPr lang="ru-RU" b="1" dirty="0">
                <a:solidFill>
                  <a:srgbClr val="27274E"/>
                </a:solidFill>
                <a:latin typeface="Minerva ModernRegular" panose="00000400000000000000" pitchFamily="2" charset="0"/>
              </a:rPr>
              <a:t>Максимальная Вместимость</a:t>
            </a:r>
            <a:r>
              <a:rPr lang="en-US" b="1" dirty="0">
                <a:solidFill>
                  <a:srgbClr val="27274E"/>
                </a:solidFill>
                <a:latin typeface="Minerva ModernRegular" panose="00000400000000000000" pitchFamily="2" charset="0"/>
              </a:rPr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King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комната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– 2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взрослых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+ 2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детей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до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12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лет 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или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3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взрослых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Twin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комната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– 2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взрослых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+ 1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ребенок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до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12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 лет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 </a:t>
            </a:r>
          </a:p>
        </p:txBody>
      </p:sp>
      <p:pic>
        <p:nvPicPr>
          <p:cNvPr id="5" name="Picture 4" descr="Logo, icon, sunburst chart&#10;&#10;Description automatically generated">
            <a:extLst>
              <a:ext uri="{FF2B5EF4-FFF2-40B4-BE49-F238E27FC236}">
                <a16:creationId xmlns:a16="http://schemas.microsoft.com/office/drawing/2014/main" id="{C91ED615-041E-0378-E52F-E56C9C7662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209" y="0"/>
            <a:ext cx="1184294" cy="117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582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iving room with a tv and couches&#10;&#10;Description automatically generated with medium confidence">
            <a:extLst>
              <a:ext uri="{FF2B5EF4-FFF2-40B4-BE49-F238E27FC236}">
                <a16:creationId xmlns:a16="http://schemas.microsoft.com/office/drawing/2014/main" id="{E1BDA1FC-7734-3DF2-4CD5-7073B68D09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26" y="2374906"/>
            <a:ext cx="6385833" cy="42524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>
                <a:solidFill>
                  <a:schemeClr val="bg1"/>
                </a:solidFill>
                <a:latin typeface="Minerva ModernBold" panose="00000400000000000000" pitchFamily="2" charset="0"/>
              </a:rPr>
              <a:t>Комната с Видом на Сад</a:t>
            </a:r>
            <a:r>
              <a:rPr lang="en-US" sz="4000" b="1" dirty="0">
                <a:solidFill>
                  <a:schemeClr val="bg1"/>
                </a:solidFill>
                <a:latin typeface="Minerva ModernBold" panose="00000400000000000000" pitchFamily="2" charset="0"/>
              </a:rPr>
              <a:t> 58sqm</a:t>
            </a:r>
            <a:endParaRPr lang="en-GB" sz="4000" b="1" dirty="0">
              <a:solidFill>
                <a:schemeClr val="bg1"/>
              </a:solidFill>
              <a:latin typeface="Minerva ModernBold" panose="000004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70491" y="2534352"/>
            <a:ext cx="5321509" cy="36933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Комната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с одной кроватью 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–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8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(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с большим диваном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Расположение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–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Главное Здание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(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1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и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2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этажи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Вид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–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Сад</a:t>
            </a:r>
            <a:endParaRPr lang="en-US" dirty="0">
              <a:solidFill>
                <a:srgbClr val="27274E"/>
              </a:solidFill>
              <a:latin typeface="Minerva ModernRegular" panose="000004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Балкон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–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тольков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4 комнатах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Балкон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–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Отсутствует в 4 комнатах</a:t>
            </a:r>
            <a:endParaRPr lang="en-US" dirty="0">
              <a:solidFill>
                <a:srgbClr val="27274E"/>
              </a:solidFill>
              <a:latin typeface="Minerva ModernRegular" panose="000004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Смежные Двери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–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Нет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Чайные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/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Кофейные принадлежности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–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Да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Душевая кабина или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ванная с душем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27274E"/>
              </a:solidFill>
              <a:latin typeface="Minerva ModernRegular" panose="00000400000000000000" pitchFamily="2" charset="0"/>
            </a:endParaRPr>
          </a:p>
          <a:p>
            <a:r>
              <a:rPr lang="ru-RU" b="1" dirty="0">
                <a:solidFill>
                  <a:srgbClr val="27274E"/>
                </a:solidFill>
                <a:latin typeface="Minerva ModernRegular" panose="00000400000000000000" pitchFamily="2" charset="0"/>
              </a:rPr>
              <a:t>Максимальная Вместимость</a:t>
            </a:r>
            <a:r>
              <a:rPr lang="en-US" b="1" dirty="0">
                <a:solidFill>
                  <a:srgbClr val="27274E"/>
                </a:solidFill>
                <a:latin typeface="Minerva ModernRegular" panose="00000400000000000000" pitchFamily="2" charset="0"/>
              </a:rPr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Комната с одной кроватью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– 2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взрослых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+ 2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детей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до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12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лет 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или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3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взрослых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</a:t>
            </a:r>
          </a:p>
        </p:txBody>
      </p:sp>
      <p:pic>
        <p:nvPicPr>
          <p:cNvPr id="7" name="Picture 6" descr="Logo, icon, sunburst chart&#10;&#10;Description automatically generated">
            <a:extLst>
              <a:ext uri="{FF2B5EF4-FFF2-40B4-BE49-F238E27FC236}">
                <a16:creationId xmlns:a16="http://schemas.microsoft.com/office/drawing/2014/main" id="{B322C7FC-DD99-EC28-37F7-687C3B61EB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209" y="0"/>
            <a:ext cx="1184294" cy="117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317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indoor, bed, floor, wall&#10;&#10;Description automatically generated">
            <a:extLst>
              <a:ext uri="{FF2B5EF4-FFF2-40B4-BE49-F238E27FC236}">
                <a16:creationId xmlns:a16="http://schemas.microsoft.com/office/drawing/2014/main" id="{12716A51-4A82-E726-4F6B-682EC11152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13" y="2374905"/>
            <a:ext cx="6384403" cy="42559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4622" y="912708"/>
            <a:ext cx="8761413" cy="706964"/>
          </a:xfrm>
        </p:spPr>
        <p:txBody>
          <a:bodyPr/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Minerva ModernBold" panose="00000400000000000000" pitchFamily="2" charset="0"/>
              </a:rPr>
              <a:t>Просторный Люкс с </a:t>
            </a:r>
            <a:br>
              <a:rPr lang="ru-RU" sz="4000" b="1" dirty="0">
                <a:solidFill>
                  <a:schemeClr val="bg1"/>
                </a:solidFill>
                <a:latin typeface="Minerva ModernBold" panose="00000400000000000000" pitchFamily="2" charset="0"/>
              </a:rPr>
            </a:br>
            <a:r>
              <a:rPr lang="ru-RU" sz="4000" b="1" dirty="0">
                <a:solidFill>
                  <a:schemeClr val="bg1"/>
                </a:solidFill>
                <a:latin typeface="Minerva ModernBold" panose="00000400000000000000" pitchFamily="2" charset="0"/>
              </a:rPr>
              <a:t>Видом на Сад</a:t>
            </a:r>
            <a:r>
              <a:rPr lang="en-US" sz="4000" b="1" dirty="0">
                <a:solidFill>
                  <a:schemeClr val="bg1"/>
                </a:solidFill>
                <a:latin typeface="Minerva ModernBold" panose="00000400000000000000" pitchFamily="2" charset="0"/>
              </a:rPr>
              <a:t> 54sqm</a:t>
            </a:r>
            <a:endParaRPr lang="en-GB" sz="4000" b="1" dirty="0">
              <a:solidFill>
                <a:schemeClr val="bg1"/>
              </a:solidFill>
              <a:latin typeface="Minerva ModernBold" panose="000004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70491" y="2664980"/>
            <a:ext cx="5321509" cy="3416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Люкс с одной кроватью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– 4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 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(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с большим диваном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Расположение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–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Шале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Вид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–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Сад</a:t>
            </a:r>
            <a:endParaRPr lang="en-US" dirty="0">
              <a:solidFill>
                <a:srgbClr val="27274E"/>
              </a:solidFill>
              <a:latin typeface="Minerva ModernRegular" panose="000004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Балкон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/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Терраса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–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Да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(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каждой по 2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Смежные Двери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–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Нет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Чайные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/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Кофейные принадлежности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–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Да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Душевая кабина или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ванная с душем</a:t>
            </a:r>
          </a:p>
          <a:p>
            <a:endParaRPr lang="ru-RU" dirty="0">
              <a:solidFill>
                <a:srgbClr val="27274E"/>
              </a:solidFill>
              <a:latin typeface="Minerva ModernRegular" panose="00000400000000000000" pitchFamily="2" charset="0"/>
            </a:endParaRPr>
          </a:p>
          <a:p>
            <a:r>
              <a:rPr lang="ru-RU" b="1" dirty="0">
                <a:solidFill>
                  <a:srgbClr val="27274E"/>
                </a:solidFill>
                <a:latin typeface="Minerva ModernRegular" panose="00000400000000000000" pitchFamily="2" charset="0"/>
              </a:rPr>
              <a:t>Максимальная Вместимость</a:t>
            </a:r>
            <a:r>
              <a:rPr lang="en-US" b="1" dirty="0">
                <a:solidFill>
                  <a:srgbClr val="27274E"/>
                </a:solidFill>
                <a:latin typeface="Minerva ModernRegular" panose="00000400000000000000" pitchFamily="2" charset="0"/>
              </a:rPr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Комната с одной кроватью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– 2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взрослых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+ 2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детей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до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12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лет 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или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3 </a:t>
            </a:r>
            <a:r>
              <a:rPr lang="ru-RU" dirty="0">
                <a:solidFill>
                  <a:srgbClr val="27274E"/>
                </a:solidFill>
                <a:latin typeface="Minerva ModernRegular" panose="00000400000000000000" pitchFamily="2" charset="0"/>
              </a:rPr>
              <a:t>взрослых</a:t>
            </a:r>
            <a:r>
              <a:rPr lang="en-US" dirty="0">
                <a:solidFill>
                  <a:srgbClr val="27274E"/>
                </a:solidFill>
                <a:latin typeface="Minerva ModernRegular" panose="00000400000000000000" pitchFamily="2" charset="0"/>
              </a:rPr>
              <a:t> </a:t>
            </a:r>
          </a:p>
        </p:txBody>
      </p:sp>
      <p:pic>
        <p:nvPicPr>
          <p:cNvPr id="5" name="Picture 4" descr="Logo, icon, sunburst chart&#10;&#10;Description automatically generated">
            <a:extLst>
              <a:ext uri="{FF2B5EF4-FFF2-40B4-BE49-F238E27FC236}">
                <a16:creationId xmlns:a16="http://schemas.microsoft.com/office/drawing/2014/main" id="{C6B92A74-A0CD-B1E6-5E9F-B2D8EA2045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209" y="0"/>
            <a:ext cx="1184294" cy="117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0903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TM04033921[[fn=Damask]]</Template>
  <TotalTime>2224</TotalTime>
  <Words>1210</Words>
  <Application>Microsoft Macintosh PowerPoint</Application>
  <PresentationFormat>Widescreen</PresentationFormat>
  <Paragraphs>223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Calibri</vt:lpstr>
      <vt:lpstr>Century Gothic</vt:lpstr>
      <vt:lpstr>Minerva ModernBold</vt:lpstr>
      <vt:lpstr>Minerva ModernRegular</vt:lpstr>
      <vt:lpstr>Times New Roman</vt:lpstr>
      <vt:lpstr>Wingdings 3</vt:lpstr>
      <vt:lpstr>Ion Boardroom</vt:lpstr>
      <vt:lpstr>PowerPoint Presentation</vt:lpstr>
      <vt:lpstr>PowerPoint Presentation</vt:lpstr>
      <vt:lpstr>PowerPoint Presentation</vt:lpstr>
      <vt:lpstr>PowerPoint Presentation</vt:lpstr>
      <vt:lpstr>Гостевая Комната с Балконом 38sqm</vt:lpstr>
      <vt:lpstr>Комната с Видом на Океан 38sqm</vt:lpstr>
      <vt:lpstr>Комната с Видом на Сад 38sqm</vt:lpstr>
      <vt:lpstr>Комната с Видом на Сад 58sqm</vt:lpstr>
      <vt:lpstr>Просторный Люкс с  Видом на Сад 54sqm</vt:lpstr>
      <vt:lpstr>Семейные Смежные Номера 76sqm</vt:lpstr>
      <vt:lpstr>Спальный Номер Люкс с балконом  с видом на океан 68sqm</vt:lpstr>
      <vt:lpstr>PowerPoint Presentation</vt:lpstr>
      <vt:lpstr>Ресторан Mozaique – Шведский Стол </vt:lpstr>
      <vt:lpstr>Ресторан Waves </vt:lpstr>
      <vt:lpstr>Bar Muda</vt:lpstr>
      <vt:lpstr>Tropicana</vt:lpstr>
      <vt:lpstr>Sharkeys</vt:lpstr>
      <vt:lpstr>Al Falaj Lobby Café</vt:lpstr>
      <vt:lpstr>PowerPoint Presentation</vt:lpstr>
      <vt:lpstr>Zen Спа</vt:lpstr>
      <vt:lpstr>Фитнесс Клуб</vt:lpstr>
      <vt:lpstr>Бассейн</vt:lpstr>
      <vt:lpstr>Детский Клуб Flipper’s </vt:lpstr>
      <vt:lpstr>Теннисные Корты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Lyudmyla Fylymonenko</dc:creator>
  <cp:lastModifiedBy>Nadya Scherbakova</cp:lastModifiedBy>
  <cp:revision>306</cp:revision>
  <dcterms:created xsi:type="dcterms:W3CDTF">2020-05-05T04:37:49Z</dcterms:created>
  <dcterms:modified xsi:type="dcterms:W3CDTF">2022-07-18T11:19:42Z</dcterms:modified>
</cp:coreProperties>
</file>